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0"/>
  </p:notesMasterIdLst>
  <p:handoutMasterIdLst>
    <p:handoutMasterId r:id="rId21"/>
  </p:handoutMasterIdLst>
  <p:sldIdLst>
    <p:sldId id="257" r:id="rId2"/>
    <p:sldId id="265" r:id="rId3"/>
    <p:sldId id="266" r:id="rId4"/>
    <p:sldId id="264" r:id="rId5"/>
    <p:sldId id="258" r:id="rId6"/>
    <p:sldId id="259" r:id="rId7"/>
    <p:sldId id="260" r:id="rId8"/>
    <p:sldId id="262" r:id="rId9"/>
    <p:sldId id="263" r:id="rId10"/>
    <p:sldId id="267" r:id="rId11"/>
    <p:sldId id="268" r:id="rId12"/>
    <p:sldId id="269" r:id="rId13"/>
    <p:sldId id="270" r:id="rId14"/>
    <p:sldId id="271" r:id="rId15"/>
    <p:sldId id="272" r:id="rId16"/>
    <p:sldId id="273" r:id="rId17"/>
    <p:sldId id="274"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572"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a:t>Theory of machines</a:t>
            </a: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F000FB6-2761-4E36-9550-0B1D507C8B9A}" type="datetimeFigureOut">
              <a:rPr lang="en-US" smtClean="0"/>
              <a:t>5/1/2019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t>Wessam Al Azzawi</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9416B59-6A8C-4E23-A8B3-3EECD1BE0B5F}" type="slidenum">
              <a:rPr lang="en-US" smtClean="0"/>
              <a:t>‹#›</a:t>
            </a:fld>
            <a:endParaRPr lang="en-US"/>
          </a:p>
        </p:txBody>
      </p:sp>
    </p:spTree>
    <p:extLst>
      <p:ext uri="{BB962C8B-B14F-4D97-AF65-F5344CB8AC3E}">
        <p14:creationId xmlns:p14="http://schemas.microsoft.com/office/powerpoint/2010/main" val="24543540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a:t>Theory of machines</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D80043-4201-4F95-8FE0-503EB51B5811}" type="datetimeFigureOut">
              <a:rPr lang="en-US" smtClean="0"/>
              <a:t>5/1/2019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Wessam Al Azzawi</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71986C-B408-448B-BA09-14D0B0A95A69}" type="slidenum">
              <a:rPr lang="en-US" smtClean="0"/>
              <a:t>‹#›</a:t>
            </a:fld>
            <a:endParaRPr lang="en-US"/>
          </a:p>
        </p:txBody>
      </p:sp>
    </p:spTree>
    <p:extLst>
      <p:ext uri="{BB962C8B-B14F-4D97-AF65-F5344CB8AC3E}">
        <p14:creationId xmlns:p14="http://schemas.microsoft.com/office/powerpoint/2010/main" val="359175189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71986C-B408-448B-BA09-14D0B0A95A69}" type="slidenum">
              <a:rPr lang="en-US" smtClean="0"/>
              <a:t>1</a:t>
            </a:fld>
            <a:endParaRPr lang="en-US"/>
          </a:p>
        </p:txBody>
      </p:sp>
    </p:spTree>
    <p:extLst>
      <p:ext uri="{BB962C8B-B14F-4D97-AF65-F5344CB8AC3E}">
        <p14:creationId xmlns:p14="http://schemas.microsoft.com/office/powerpoint/2010/main" val="485759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71986C-B408-448B-BA09-14D0B0A95A69}" type="slidenum">
              <a:rPr lang="en-US" smtClean="0"/>
              <a:t>10</a:t>
            </a:fld>
            <a:endParaRPr lang="en-US"/>
          </a:p>
        </p:txBody>
      </p:sp>
    </p:spTree>
    <p:extLst>
      <p:ext uri="{BB962C8B-B14F-4D97-AF65-F5344CB8AC3E}">
        <p14:creationId xmlns:p14="http://schemas.microsoft.com/office/powerpoint/2010/main" val="485759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71986C-B408-448B-BA09-14D0B0A95A69}" type="slidenum">
              <a:rPr lang="en-US" smtClean="0"/>
              <a:t>11</a:t>
            </a:fld>
            <a:endParaRPr lang="en-US"/>
          </a:p>
        </p:txBody>
      </p:sp>
    </p:spTree>
    <p:extLst>
      <p:ext uri="{BB962C8B-B14F-4D97-AF65-F5344CB8AC3E}">
        <p14:creationId xmlns:p14="http://schemas.microsoft.com/office/powerpoint/2010/main" val="485759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71986C-B408-448B-BA09-14D0B0A95A69}" type="slidenum">
              <a:rPr lang="en-US" smtClean="0"/>
              <a:t>12</a:t>
            </a:fld>
            <a:endParaRPr lang="en-US"/>
          </a:p>
        </p:txBody>
      </p:sp>
    </p:spTree>
    <p:extLst>
      <p:ext uri="{BB962C8B-B14F-4D97-AF65-F5344CB8AC3E}">
        <p14:creationId xmlns:p14="http://schemas.microsoft.com/office/powerpoint/2010/main" val="485759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71986C-B408-448B-BA09-14D0B0A95A69}" type="slidenum">
              <a:rPr lang="en-US" smtClean="0"/>
              <a:t>13</a:t>
            </a:fld>
            <a:endParaRPr lang="en-US"/>
          </a:p>
        </p:txBody>
      </p:sp>
    </p:spTree>
    <p:extLst>
      <p:ext uri="{BB962C8B-B14F-4D97-AF65-F5344CB8AC3E}">
        <p14:creationId xmlns:p14="http://schemas.microsoft.com/office/powerpoint/2010/main" val="485759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71986C-B408-448B-BA09-14D0B0A95A69}" type="slidenum">
              <a:rPr lang="en-US" smtClean="0"/>
              <a:t>14</a:t>
            </a:fld>
            <a:endParaRPr lang="en-US"/>
          </a:p>
        </p:txBody>
      </p:sp>
    </p:spTree>
    <p:extLst>
      <p:ext uri="{BB962C8B-B14F-4D97-AF65-F5344CB8AC3E}">
        <p14:creationId xmlns:p14="http://schemas.microsoft.com/office/powerpoint/2010/main" val="485759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71986C-B408-448B-BA09-14D0B0A95A69}" type="slidenum">
              <a:rPr lang="en-US" smtClean="0"/>
              <a:t>15</a:t>
            </a:fld>
            <a:endParaRPr lang="en-US"/>
          </a:p>
        </p:txBody>
      </p:sp>
    </p:spTree>
    <p:extLst>
      <p:ext uri="{BB962C8B-B14F-4D97-AF65-F5344CB8AC3E}">
        <p14:creationId xmlns:p14="http://schemas.microsoft.com/office/powerpoint/2010/main" val="485759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71986C-B408-448B-BA09-14D0B0A95A69}" type="slidenum">
              <a:rPr lang="en-US" smtClean="0"/>
              <a:t>16</a:t>
            </a:fld>
            <a:endParaRPr lang="en-US"/>
          </a:p>
        </p:txBody>
      </p:sp>
    </p:spTree>
    <p:extLst>
      <p:ext uri="{BB962C8B-B14F-4D97-AF65-F5344CB8AC3E}">
        <p14:creationId xmlns:p14="http://schemas.microsoft.com/office/powerpoint/2010/main" val="485759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71986C-B408-448B-BA09-14D0B0A95A69}" type="slidenum">
              <a:rPr lang="en-US" smtClean="0"/>
              <a:t>17</a:t>
            </a:fld>
            <a:endParaRPr lang="en-US"/>
          </a:p>
        </p:txBody>
      </p:sp>
    </p:spTree>
    <p:extLst>
      <p:ext uri="{BB962C8B-B14F-4D97-AF65-F5344CB8AC3E}">
        <p14:creationId xmlns:p14="http://schemas.microsoft.com/office/powerpoint/2010/main" val="485759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71986C-B408-448B-BA09-14D0B0A95A69}" type="slidenum">
              <a:rPr lang="en-US" smtClean="0"/>
              <a:t>18</a:t>
            </a:fld>
            <a:endParaRPr lang="en-US"/>
          </a:p>
        </p:txBody>
      </p:sp>
    </p:spTree>
    <p:extLst>
      <p:ext uri="{BB962C8B-B14F-4D97-AF65-F5344CB8AC3E}">
        <p14:creationId xmlns:p14="http://schemas.microsoft.com/office/powerpoint/2010/main" val="48575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71986C-B408-448B-BA09-14D0B0A95A69}" type="slidenum">
              <a:rPr lang="en-US" smtClean="0"/>
              <a:t>2</a:t>
            </a:fld>
            <a:endParaRPr lang="en-US"/>
          </a:p>
        </p:txBody>
      </p:sp>
    </p:spTree>
    <p:extLst>
      <p:ext uri="{BB962C8B-B14F-4D97-AF65-F5344CB8AC3E}">
        <p14:creationId xmlns:p14="http://schemas.microsoft.com/office/powerpoint/2010/main" val="48575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71986C-B408-448B-BA09-14D0B0A95A69}" type="slidenum">
              <a:rPr lang="en-US" smtClean="0"/>
              <a:t>3</a:t>
            </a:fld>
            <a:endParaRPr lang="en-US"/>
          </a:p>
        </p:txBody>
      </p:sp>
    </p:spTree>
    <p:extLst>
      <p:ext uri="{BB962C8B-B14F-4D97-AF65-F5344CB8AC3E}">
        <p14:creationId xmlns:p14="http://schemas.microsoft.com/office/powerpoint/2010/main" val="48575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71986C-B408-448B-BA09-14D0B0A95A69}" type="slidenum">
              <a:rPr lang="en-US" smtClean="0"/>
              <a:t>4</a:t>
            </a:fld>
            <a:endParaRPr lang="en-US"/>
          </a:p>
        </p:txBody>
      </p:sp>
    </p:spTree>
    <p:extLst>
      <p:ext uri="{BB962C8B-B14F-4D97-AF65-F5344CB8AC3E}">
        <p14:creationId xmlns:p14="http://schemas.microsoft.com/office/powerpoint/2010/main" val="485759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71986C-B408-448B-BA09-14D0B0A95A69}" type="slidenum">
              <a:rPr lang="en-US" smtClean="0"/>
              <a:t>5</a:t>
            </a:fld>
            <a:endParaRPr lang="en-US"/>
          </a:p>
        </p:txBody>
      </p:sp>
    </p:spTree>
    <p:extLst>
      <p:ext uri="{BB962C8B-B14F-4D97-AF65-F5344CB8AC3E}">
        <p14:creationId xmlns:p14="http://schemas.microsoft.com/office/powerpoint/2010/main" val="48575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71986C-B408-448B-BA09-14D0B0A95A69}" type="slidenum">
              <a:rPr lang="en-US" smtClean="0"/>
              <a:t>6</a:t>
            </a:fld>
            <a:endParaRPr lang="en-US"/>
          </a:p>
        </p:txBody>
      </p:sp>
    </p:spTree>
    <p:extLst>
      <p:ext uri="{BB962C8B-B14F-4D97-AF65-F5344CB8AC3E}">
        <p14:creationId xmlns:p14="http://schemas.microsoft.com/office/powerpoint/2010/main" val="485759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71986C-B408-448B-BA09-14D0B0A95A69}" type="slidenum">
              <a:rPr lang="en-US" smtClean="0"/>
              <a:t>7</a:t>
            </a:fld>
            <a:endParaRPr lang="en-US"/>
          </a:p>
        </p:txBody>
      </p:sp>
    </p:spTree>
    <p:extLst>
      <p:ext uri="{BB962C8B-B14F-4D97-AF65-F5344CB8AC3E}">
        <p14:creationId xmlns:p14="http://schemas.microsoft.com/office/powerpoint/2010/main" val="485759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71986C-B408-448B-BA09-14D0B0A95A69}" type="slidenum">
              <a:rPr lang="en-US" smtClean="0"/>
              <a:t>8</a:t>
            </a:fld>
            <a:endParaRPr lang="en-US"/>
          </a:p>
        </p:txBody>
      </p:sp>
    </p:spTree>
    <p:extLst>
      <p:ext uri="{BB962C8B-B14F-4D97-AF65-F5344CB8AC3E}">
        <p14:creationId xmlns:p14="http://schemas.microsoft.com/office/powerpoint/2010/main" val="485759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71986C-B408-448B-BA09-14D0B0A95A69}" type="slidenum">
              <a:rPr lang="en-US" smtClean="0"/>
              <a:t>9</a:t>
            </a:fld>
            <a:endParaRPr lang="en-US"/>
          </a:p>
        </p:txBody>
      </p:sp>
    </p:spTree>
    <p:extLst>
      <p:ext uri="{BB962C8B-B14F-4D97-AF65-F5344CB8AC3E}">
        <p14:creationId xmlns:p14="http://schemas.microsoft.com/office/powerpoint/2010/main" val="48575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B2C3244-A3A2-448C-A3EB-3BBD383E79EC}" type="datetime1">
              <a:rPr lang="en-US" smtClean="0"/>
              <a:t>5/1/2019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8D4192-2753-4076-A185-6990D7EA4EDA}" type="slidenum">
              <a:rPr lang="en-US" smtClean="0"/>
              <a:t>‹#›</a:t>
            </a:fld>
            <a:endParaRPr lang="en-US"/>
          </a:p>
        </p:txBody>
      </p:sp>
    </p:spTree>
    <p:extLst>
      <p:ext uri="{BB962C8B-B14F-4D97-AF65-F5344CB8AC3E}">
        <p14:creationId xmlns:p14="http://schemas.microsoft.com/office/powerpoint/2010/main" val="1500583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17522F-C67E-4849-AD6D-070B1DFFB848}" type="datetime1">
              <a:rPr lang="en-US" smtClean="0"/>
              <a:t>5/1/2019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8D4192-2753-4076-A185-6990D7EA4EDA}" type="slidenum">
              <a:rPr lang="en-US" smtClean="0"/>
              <a:t>‹#›</a:t>
            </a:fld>
            <a:endParaRPr lang="en-US"/>
          </a:p>
        </p:txBody>
      </p:sp>
    </p:spTree>
    <p:extLst>
      <p:ext uri="{BB962C8B-B14F-4D97-AF65-F5344CB8AC3E}">
        <p14:creationId xmlns:p14="http://schemas.microsoft.com/office/powerpoint/2010/main" val="4240769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756908-0115-473F-893B-A2B62E1E67FD}" type="datetime1">
              <a:rPr lang="en-US" smtClean="0"/>
              <a:t>5/1/2019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8D4192-2753-4076-A185-6990D7EA4EDA}" type="slidenum">
              <a:rPr lang="en-US" smtClean="0"/>
              <a:t>‹#›</a:t>
            </a:fld>
            <a:endParaRPr lang="en-US"/>
          </a:p>
        </p:txBody>
      </p:sp>
    </p:spTree>
    <p:extLst>
      <p:ext uri="{BB962C8B-B14F-4D97-AF65-F5344CB8AC3E}">
        <p14:creationId xmlns:p14="http://schemas.microsoft.com/office/powerpoint/2010/main" val="2410771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53E48F-8F78-4876-9559-E23A1639AE3A}" type="datetime1">
              <a:rPr lang="en-US" smtClean="0"/>
              <a:t>5/1/2019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8D4192-2753-4076-A185-6990D7EA4EDA}" type="slidenum">
              <a:rPr lang="en-US" smtClean="0"/>
              <a:t>‹#›</a:t>
            </a:fld>
            <a:endParaRPr lang="en-US"/>
          </a:p>
        </p:txBody>
      </p:sp>
    </p:spTree>
    <p:extLst>
      <p:ext uri="{BB962C8B-B14F-4D97-AF65-F5344CB8AC3E}">
        <p14:creationId xmlns:p14="http://schemas.microsoft.com/office/powerpoint/2010/main" val="202289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2D6DC3-1A73-486C-B60F-8BE3871AD7BF}" type="datetime1">
              <a:rPr lang="en-US" smtClean="0"/>
              <a:t>5/1/2019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8D4192-2753-4076-A185-6990D7EA4EDA}" type="slidenum">
              <a:rPr lang="en-US" smtClean="0"/>
              <a:t>‹#›</a:t>
            </a:fld>
            <a:endParaRPr lang="en-US"/>
          </a:p>
        </p:txBody>
      </p:sp>
    </p:spTree>
    <p:extLst>
      <p:ext uri="{BB962C8B-B14F-4D97-AF65-F5344CB8AC3E}">
        <p14:creationId xmlns:p14="http://schemas.microsoft.com/office/powerpoint/2010/main" val="3580588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26BD80A-AB7C-4F58-8D5E-81112E254BBB}" type="datetime1">
              <a:rPr lang="en-US" smtClean="0"/>
              <a:t>5/1/2019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8D4192-2753-4076-A185-6990D7EA4EDA}" type="slidenum">
              <a:rPr lang="en-US" smtClean="0"/>
              <a:t>‹#›</a:t>
            </a:fld>
            <a:endParaRPr lang="en-US"/>
          </a:p>
        </p:txBody>
      </p:sp>
    </p:spTree>
    <p:extLst>
      <p:ext uri="{BB962C8B-B14F-4D97-AF65-F5344CB8AC3E}">
        <p14:creationId xmlns:p14="http://schemas.microsoft.com/office/powerpoint/2010/main" val="4080781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09346B9-F040-4D5C-B17F-E80AB414E1F1}" type="datetime1">
              <a:rPr lang="en-US" smtClean="0"/>
              <a:t>5/1/2019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8D4192-2753-4076-A185-6990D7EA4EDA}" type="slidenum">
              <a:rPr lang="en-US" smtClean="0"/>
              <a:t>‹#›</a:t>
            </a:fld>
            <a:endParaRPr lang="en-US"/>
          </a:p>
        </p:txBody>
      </p:sp>
    </p:spTree>
    <p:extLst>
      <p:ext uri="{BB962C8B-B14F-4D97-AF65-F5344CB8AC3E}">
        <p14:creationId xmlns:p14="http://schemas.microsoft.com/office/powerpoint/2010/main" val="243269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595BF5-E935-4893-B0E4-2F9086B33AEE}" type="datetime1">
              <a:rPr lang="en-US" smtClean="0"/>
              <a:t>5/1/2019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8D4192-2753-4076-A185-6990D7EA4EDA}" type="slidenum">
              <a:rPr lang="en-US" smtClean="0"/>
              <a:t>‹#›</a:t>
            </a:fld>
            <a:endParaRPr lang="en-US"/>
          </a:p>
        </p:txBody>
      </p:sp>
    </p:spTree>
    <p:extLst>
      <p:ext uri="{BB962C8B-B14F-4D97-AF65-F5344CB8AC3E}">
        <p14:creationId xmlns:p14="http://schemas.microsoft.com/office/powerpoint/2010/main" val="3574465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C15783-171E-4484-9D3E-CE21F3E8C3EF}" type="datetime1">
              <a:rPr lang="en-US" smtClean="0"/>
              <a:t>5/1/2019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8D4192-2753-4076-A185-6990D7EA4EDA}" type="slidenum">
              <a:rPr lang="en-US" smtClean="0"/>
              <a:t>‹#›</a:t>
            </a:fld>
            <a:endParaRPr lang="en-US"/>
          </a:p>
        </p:txBody>
      </p:sp>
    </p:spTree>
    <p:extLst>
      <p:ext uri="{BB962C8B-B14F-4D97-AF65-F5344CB8AC3E}">
        <p14:creationId xmlns:p14="http://schemas.microsoft.com/office/powerpoint/2010/main" val="2742075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8A5483-56B0-451F-A834-331980377F9E}" type="datetime1">
              <a:rPr lang="en-US" smtClean="0"/>
              <a:t>5/1/2019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8D4192-2753-4076-A185-6990D7EA4EDA}" type="slidenum">
              <a:rPr lang="en-US" smtClean="0"/>
              <a:t>‹#›</a:t>
            </a:fld>
            <a:endParaRPr lang="en-US"/>
          </a:p>
        </p:txBody>
      </p:sp>
    </p:spTree>
    <p:extLst>
      <p:ext uri="{BB962C8B-B14F-4D97-AF65-F5344CB8AC3E}">
        <p14:creationId xmlns:p14="http://schemas.microsoft.com/office/powerpoint/2010/main" val="107433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8E031D-A4FF-4D71-BB30-78D1314518E1}" type="datetime1">
              <a:rPr lang="en-US" smtClean="0"/>
              <a:t>5/1/2019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8D4192-2753-4076-A185-6990D7EA4EDA}" type="slidenum">
              <a:rPr lang="en-US" smtClean="0"/>
              <a:t>‹#›</a:t>
            </a:fld>
            <a:endParaRPr lang="en-US"/>
          </a:p>
        </p:txBody>
      </p:sp>
    </p:spTree>
    <p:extLst>
      <p:ext uri="{BB962C8B-B14F-4D97-AF65-F5344CB8AC3E}">
        <p14:creationId xmlns:p14="http://schemas.microsoft.com/office/powerpoint/2010/main" val="904510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BBCA09-1B38-440F-85D5-82F6644D367B}" type="datetime1">
              <a:rPr lang="en-US" smtClean="0"/>
              <a:t>5/1/2019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8D4192-2753-4076-A185-6990D7EA4EDA}" type="slidenum">
              <a:rPr lang="en-US" smtClean="0"/>
              <a:t>‹#›</a:t>
            </a:fld>
            <a:endParaRPr lang="en-US"/>
          </a:p>
        </p:txBody>
      </p:sp>
    </p:spTree>
    <p:extLst>
      <p:ext uri="{BB962C8B-B14F-4D97-AF65-F5344CB8AC3E}">
        <p14:creationId xmlns:p14="http://schemas.microsoft.com/office/powerpoint/2010/main" val="1320008222"/>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763000" cy="609599"/>
          </a:xfrm>
        </p:spPr>
        <p:txBody>
          <a:bodyPr>
            <a:normAutofit fontScale="90000"/>
          </a:bodyPr>
          <a:lstStyle/>
          <a:p>
            <a:r>
              <a:rPr lang="en-US" sz="1800" i="1" dirty="0"/>
              <a:t>Composite materials						</a:t>
            </a:r>
            <a:r>
              <a:rPr lang="en-US" sz="1800" i="1" dirty="0" err="1"/>
              <a:t>Wessam</a:t>
            </a:r>
            <a:r>
              <a:rPr lang="en-US" sz="1800" i="1" dirty="0"/>
              <a:t> Al </a:t>
            </a:r>
            <a:r>
              <a:rPr lang="en-US" sz="1800" i="1" dirty="0" err="1"/>
              <a:t>Azzawi</a:t>
            </a:r>
            <a:endParaRPr lang="en-US" sz="1800" i="1" dirty="0"/>
          </a:p>
        </p:txBody>
      </p:sp>
      <p:sp>
        <p:nvSpPr>
          <p:cNvPr id="3" name="Subtitle 2"/>
          <p:cNvSpPr>
            <a:spLocks noGrp="1"/>
          </p:cNvSpPr>
          <p:nvPr>
            <p:ph type="subTitle" idx="1"/>
          </p:nvPr>
        </p:nvSpPr>
        <p:spPr>
          <a:xfrm>
            <a:off x="381000" y="762000"/>
            <a:ext cx="8153400" cy="5410200"/>
          </a:xfrm>
        </p:spPr>
        <p:txBody>
          <a:bodyPr>
            <a:normAutofit/>
          </a:bodyPr>
          <a:lstStyle/>
          <a:p>
            <a:pPr algn="l"/>
            <a:r>
              <a:rPr lang="en-US" sz="2400" i="1" dirty="0">
                <a:solidFill>
                  <a:srgbClr val="FF0000"/>
                </a:solidFill>
              </a:rPr>
              <a:t>Lecture 3:</a:t>
            </a:r>
            <a:r>
              <a:rPr lang="en-US" sz="2400" dirty="0">
                <a:solidFill>
                  <a:schemeClr val="tx1"/>
                </a:solidFill>
              </a:rPr>
              <a:t> </a:t>
            </a:r>
            <a:r>
              <a:rPr lang="en-US" sz="2200" i="1" dirty="0">
                <a:solidFill>
                  <a:schemeClr val="tx2"/>
                </a:solidFill>
              </a:rPr>
              <a:t>Matrix </a:t>
            </a:r>
          </a:p>
          <a:p>
            <a:pPr algn="l"/>
            <a:r>
              <a:rPr lang="en-US" sz="2000" dirty="0">
                <a:solidFill>
                  <a:schemeClr val="tx1"/>
                </a:solidFill>
              </a:rPr>
              <a:t>The roles of the matrix in a fiber -reinforced composite are:</a:t>
            </a:r>
          </a:p>
          <a:p>
            <a:pPr marL="406400" indent="-342900" algn="l">
              <a:buFont typeface="+mj-lt"/>
              <a:buAutoNum type="arabicPeriod"/>
            </a:pPr>
            <a:r>
              <a:rPr lang="en-US" sz="1800" dirty="0">
                <a:solidFill>
                  <a:schemeClr val="tx1"/>
                </a:solidFill>
              </a:rPr>
              <a:t>To keep the fibers in place</a:t>
            </a:r>
          </a:p>
          <a:p>
            <a:pPr marL="406400" indent="-342900" algn="l">
              <a:buFont typeface="+mj-lt"/>
              <a:buAutoNum type="arabicPeriod"/>
            </a:pPr>
            <a:r>
              <a:rPr lang="en-US" sz="1800" dirty="0">
                <a:solidFill>
                  <a:schemeClr val="tx1"/>
                </a:solidFill>
              </a:rPr>
              <a:t>To transfer stresses between the fibers</a:t>
            </a:r>
          </a:p>
          <a:p>
            <a:pPr marL="406400" indent="-342900" algn="l">
              <a:buFont typeface="+mj-lt"/>
              <a:buAutoNum type="arabicPeriod"/>
            </a:pPr>
            <a:r>
              <a:rPr lang="en-US" sz="1800" dirty="0">
                <a:solidFill>
                  <a:schemeClr val="tx1"/>
                </a:solidFill>
              </a:rPr>
              <a:t>To provide a barrier against an adverse environment, such as chemicals and moisture</a:t>
            </a:r>
          </a:p>
          <a:p>
            <a:pPr marL="406400" indent="-342900" algn="l">
              <a:buFont typeface="+mj-lt"/>
              <a:buAutoNum type="arabicPeriod"/>
            </a:pPr>
            <a:r>
              <a:rPr lang="en-US" sz="1800" dirty="0">
                <a:solidFill>
                  <a:schemeClr val="tx1"/>
                </a:solidFill>
              </a:rPr>
              <a:t>To protect the surface of the fibers from mechanical degradation</a:t>
            </a:r>
          </a:p>
          <a:p>
            <a:pPr marL="406400" indent="-342900" algn="just">
              <a:buFont typeface="+mj-lt"/>
              <a:buAutoNum type="arabicPeriod"/>
            </a:pPr>
            <a:r>
              <a:rPr lang="en-US" sz="1800" dirty="0">
                <a:solidFill>
                  <a:schemeClr val="tx1"/>
                </a:solidFill>
              </a:rPr>
              <a:t>The matrix plays a minor role in the tensile load -carrying capacity</a:t>
            </a:r>
          </a:p>
          <a:p>
            <a:pPr marL="406400" indent="-342900" algn="just">
              <a:buFont typeface="+mj-lt"/>
              <a:buAutoNum type="arabicPeriod"/>
            </a:pPr>
            <a:r>
              <a:rPr lang="en-US" sz="1800" dirty="0">
                <a:solidFill>
                  <a:schemeClr val="tx1"/>
                </a:solidFill>
              </a:rPr>
              <a:t>Has a major influence on the compressive and in-plane shear properties</a:t>
            </a:r>
          </a:p>
          <a:p>
            <a:pPr marL="406400" indent="-342900" algn="just">
              <a:buFont typeface="+mj-lt"/>
              <a:buAutoNum type="arabicPeriod"/>
            </a:pPr>
            <a:r>
              <a:rPr lang="en-US" sz="1800" dirty="0">
                <a:solidFill>
                  <a:schemeClr val="tx1"/>
                </a:solidFill>
              </a:rPr>
              <a:t>The matrix provides lateral support against the possibility of fiber buckling under compressive loading</a:t>
            </a:r>
          </a:p>
          <a:p>
            <a:pPr marL="457200" indent="-457200" algn="l">
              <a:buFont typeface="+mj-lt"/>
              <a:buAutoNum type="arabicPeriod"/>
            </a:pPr>
            <a:endParaRPr lang="en-US" sz="2000" dirty="0">
              <a:solidFill>
                <a:schemeClr val="tx1"/>
              </a:solidFill>
            </a:endParaRPr>
          </a:p>
          <a:p>
            <a:pPr algn="l"/>
            <a:endParaRPr lang="en-US" sz="2200" i="1" dirty="0">
              <a:solidFill>
                <a:schemeClr val="tx2"/>
              </a:solidFill>
            </a:endParaRPr>
          </a:p>
          <a:p>
            <a:pPr marL="1257300" algn="l"/>
            <a:r>
              <a:rPr lang="en-US" sz="2200" dirty="0">
                <a:solidFill>
                  <a:schemeClr val="tx1"/>
                </a:solidFill>
              </a:rPr>
              <a:t> </a:t>
            </a:r>
          </a:p>
          <a:p>
            <a:pPr algn="l"/>
            <a:endParaRPr lang="en-US" sz="2200" dirty="0">
              <a:solidFill>
                <a:schemeClr val="tx1"/>
              </a:solidFill>
            </a:endParaRPr>
          </a:p>
          <a:p>
            <a:pPr marL="914400" indent="-457200" algn="just">
              <a:buClr>
                <a:schemeClr val="tx1"/>
              </a:buClr>
              <a:buFont typeface="Wingdings" panose="05000000000000000000" pitchFamily="2" charset="2"/>
              <a:buChar char="§"/>
            </a:pPr>
            <a:endParaRPr lang="en-US" sz="5500" dirty="0">
              <a:solidFill>
                <a:schemeClr val="tx1"/>
              </a:solidFill>
            </a:endParaRPr>
          </a:p>
          <a:p>
            <a:pPr marL="457200" algn="just"/>
            <a:endParaRPr lang="en-US" sz="3500" dirty="0">
              <a:solidFill>
                <a:schemeClr val="tx1"/>
              </a:solidFill>
            </a:endParaRPr>
          </a:p>
          <a:p>
            <a:pPr marL="457200" algn="just"/>
            <a:endParaRPr lang="en-US" sz="3500" dirty="0">
              <a:solidFill>
                <a:schemeClr val="tx1"/>
              </a:solidFill>
            </a:endParaRPr>
          </a:p>
        </p:txBody>
      </p:sp>
      <p:sp>
        <p:nvSpPr>
          <p:cNvPr id="4" name="Slide Number Placeholder 3"/>
          <p:cNvSpPr>
            <a:spLocks noGrp="1"/>
          </p:cNvSpPr>
          <p:nvPr>
            <p:ph type="sldNum" sz="quarter" idx="12"/>
          </p:nvPr>
        </p:nvSpPr>
        <p:spPr/>
        <p:txBody>
          <a:bodyPr/>
          <a:lstStyle/>
          <a:p>
            <a:fld id="{D88D4192-2753-4076-A185-6990D7EA4EDA}" type="slidenum">
              <a:rPr lang="en-US" smtClean="0"/>
              <a:t>1</a:t>
            </a:fld>
            <a:endParaRPr lang="en-US" dirty="0"/>
          </a:p>
        </p:txBody>
      </p:sp>
      <p:sp>
        <p:nvSpPr>
          <p:cNvPr id="5" name="Date Placeholder 4"/>
          <p:cNvSpPr>
            <a:spLocks noGrp="1"/>
          </p:cNvSpPr>
          <p:nvPr>
            <p:ph type="dt" sz="half" idx="10"/>
          </p:nvPr>
        </p:nvSpPr>
        <p:spPr/>
        <p:txBody>
          <a:bodyPr/>
          <a:lstStyle/>
          <a:p>
            <a:fld id="{D0EF88A6-7085-4034-9183-7DDB7227ED7B}" type="datetime1">
              <a:rPr lang="en-US" smtClean="0"/>
              <a:t>5/1/2019</a:t>
            </a:fld>
            <a:endParaRPr lang="en-US"/>
          </a:p>
        </p:txBody>
      </p:sp>
      <p:cxnSp>
        <p:nvCxnSpPr>
          <p:cNvPr id="8" name="Straight Connector 7"/>
          <p:cNvCxnSpPr/>
          <p:nvPr/>
        </p:nvCxnSpPr>
        <p:spPr>
          <a:xfrm>
            <a:off x="381000" y="685800"/>
            <a:ext cx="8458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00184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763000" cy="609599"/>
          </a:xfrm>
        </p:spPr>
        <p:txBody>
          <a:bodyPr>
            <a:normAutofit fontScale="90000"/>
          </a:bodyPr>
          <a:lstStyle/>
          <a:p>
            <a:r>
              <a:rPr lang="en-US" sz="1800" i="1" dirty="0"/>
              <a:t>Composite materials						</a:t>
            </a:r>
            <a:r>
              <a:rPr lang="en-US" sz="1800" i="1" dirty="0" err="1"/>
              <a:t>Wessam</a:t>
            </a:r>
            <a:r>
              <a:rPr lang="en-US" sz="1800" i="1" dirty="0"/>
              <a:t> Al </a:t>
            </a:r>
            <a:r>
              <a:rPr lang="en-US" sz="1800" i="1" dirty="0" err="1"/>
              <a:t>Azzawi</a:t>
            </a:r>
            <a:endParaRPr lang="en-US" sz="1800" i="1" dirty="0"/>
          </a:p>
        </p:txBody>
      </p:sp>
      <p:sp>
        <p:nvSpPr>
          <p:cNvPr id="3" name="Subtitle 2"/>
          <p:cNvSpPr>
            <a:spLocks noGrp="1"/>
          </p:cNvSpPr>
          <p:nvPr>
            <p:ph type="subTitle" idx="1"/>
          </p:nvPr>
        </p:nvSpPr>
        <p:spPr>
          <a:xfrm>
            <a:off x="381000" y="762000"/>
            <a:ext cx="8534400" cy="5638800"/>
          </a:xfrm>
        </p:spPr>
        <p:txBody>
          <a:bodyPr>
            <a:normAutofit/>
          </a:bodyPr>
          <a:lstStyle/>
          <a:p>
            <a:pPr algn="l"/>
            <a:r>
              <a:rPr lang="en-US" sz="2400" i="1" dirty="0">
                <a:solidFill>
                  <a:srgbClr val="FF0000"/>
                </a:solidFill>
              </a:rPr>
              <a:t>Lecture 3:</a:t>
            </a:r>
            <a:r>
              <a:rPr lang="en-US" sz="2400" dirty="0">
                <a:solidFill>
                  <a:schemeClr val="tx1"/>
                </a:solidFill>
              </a:rPr>
              <a:t> </a:t>
            </a:r>
            <a:r>
              <a:rPr lang="en-US" sz="2400" i="1" dirty="0">
                <a:solidFill>
                  <a:srgbClr val="FF0000"/>
                </a:solidFill>
              </a:rPr>
              <a:t>Matrix</a:t>
            </a:r>
            <a:r>
              <a:rPr lang="en-US" sz="2200" i="1" dirty="0">
                <a:solidFill>
                  <a:schemeClr val="tx2"/>
                </a:solidFill>
              </a:rPr>
              <a:t> </a:t>
            </a:r>
          </a:p>
          <a:p>
            <a:pPr marL="0" lvl="1" algn="just"/>
            <a:r>
              <a:rPr lang="en-US" sz="2000" i="1" dirty="0">
                <a:solidFill>
                  <a:schemeClr val="tx2"/>
                </a:solidFill>
              </a:rPr>
              <a:t>Creep and Stress Relaxation</a:t>
            </a:r>
          </a:p>
          <a:p>
            <a:pPr marL="0" lvl="1" algn="just"/>
            <a:r>
              <a:rPr lang="en-US" sz="1800" dirty="0">
                <a:solidFill>
                  <a:schemeClr val="tx1"/>
                </a:solidFill>
              </a:rPr>
              <a:t>The viscoelastic characteristic of a </a:t>
            </a:r>
            <a:r>
              <a:rPr lang="en-US" sz="1800">
                <a:solidFill>
                  <a:schemeClr val="tx1"/>
                </a:solidFill>
              </a:rPr>
              <a:t>polymeric solid </a:t>
            </a:r>
            <a:r>
              <a:rPr lang="en-US" sz="1800" dirty="0">
                <a:solidFill>
                  <a:schemeClr val="tx1"/>
                </a:solidFill>
              </a:rPr>
              <a:t>is best demonstrated by creep and stress relaxation tests. In creep tests, a constant stress is maintained on a specimen while its deformation (or strain) is monitored as a function to time. As the polymer creeps, the strain increases with time. In stress relaxation tests, a constant deformation (strain) is maintained while the stress on the specimen is monitored as a function of time. In stress relaxation, stress decreases with time. Both tests are performed at various ambient temperatures of interest . Typical creep and stress relaxation diagrams, shown schematically in Fig.4, exhibit an instantaneous elastic response followed by a delayed viscous response. In general, thermoset polymers exhibit lower creep and stress relaxation than thermoplastic polymers.</a:t>
            </a:r>
          </a:p>
          <a:p>
            <a:pPr lvl="1" indent="-457200" algn="just">
              <a:buFont typeface="+mj-lt"/>
              <a:buAutoNum type="arabicPeriod"/>
            </a:pPr>
            <a:endParaRPr lang="en-US" sz="2000" dirty="0">
              <a:solidFill>
                <a:schemeClr val="tx1"/>
              </a:solidFill>
            </a:endParaRPr>
          </a:p>
          <a:p>
            <a:pPr lvl="1" indent="-457200" algn="just">
              <a:buFont typeface="+mj-lt"/>
              <a:buAutoNum type="arabicPeriod"/>
            </a:pPr>
            <a:endParaRPr lang="en-US" sz="2000" dirty="0">
              <a:solidFill>
                <a:schemeClr val="tx1"/>
              </a:solidFill>
            </a:endParaRPr>
          </a:p>
        </p:txBody>
      </p:sp>
      <p:sp>
        <p:nvSpPr>
          <p:cNvPr id="4" name="Slide Number Placeholder 3"/>
          <p:cNvSpPr>
            <a:spLocks noGrp="1"/>
          </p:cNvSpPr>
          <p:nvPr>
            <p:ph type="sldNum" sz="quarter" idx="12"/>
          </p:nvPr>
        </p:nvSpPr>
        <p:spPr/>
        <p:txBody>
          <a:bodyPr/>
          <a:lstStyle/>
          <a:p>
            <a:fld id="{D88D4192-2753-4076-A185-6990D7EA4EDA}" type="slidenum">
              <a:rPr lang="en-US" smtClean="0"/>
              <a:t>10</a:t>
            </a:fld>
            <a:endParaRPr lang="en-US" dirty="0"/>
          </a:p>
        </p:txBody>
      </p:sp>
      <p:sp>
        <p:nvSpPr>
          <p:cNvPr id="5" name="Date Placeholder 4"/>
          <p:cNvSpPr>
            <a:spLocks noGrp="1"/>
          </p:cNvSpPr>
          <p:nvPr>
            <p:ph type="dt" sz="half" idx="10"/>
          </p:nvPr>
        </p:nvSpPr>
        <p:spPr/>
        <p:txBody>
          <a:bodyPr/>
          <a:lstStyle/>
          <a:p>
            <a:fld id="{D0EF88A6-7085-4034-9183-7DDB7227ED7B}" type="datetime1">
              <a:rPr lang="en-US" smtClean="0"/>
              <a:t>5/1/2019</a:t>
            </a:fld>
            <a:endParaRPr lang="en-US"/>
          </a:p>
        </p:txBody>
      </p:sp>
      <p:cxnSp>
        <p:nvCxnSpPr>
          <p:cNvPr id="8" name="Straight Connector 7"/>
          <p:cNvCxnSpPr/>
          <p:nvPr/>
        </p:nvCxnSpPr>
        <p:spPr>
          <a:xfrm>
            <a:off x="381000" y="685800"/>
            <a:ext cx="8458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4355755"/>
            <a:ext cx="4467225" cy="21732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74110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763000" cy="609599"/>
          </a:xfrm>
        </p:spPr>
        <p:txBody>
          <a:bodyPr>
            <a:normAutofit fontScale="90000"/>
          </a:bodyPr>
          <a:lstStyle/>
          <a:p>
            <a:r>
              <a:rPr lang="en-US" sz="1800" i="1" dirty="0"/>
              <a:t>Composite materials						</a:t>
            </a:r>
            <a:r>
              <a:rPr lang="en-US" sz="1800" i="1" dirty="0" err="1"/>
              <a:t>Wessam</a:t>
            </a:r>
            <a:r>
              <a:rPr lang="en-US" sz="1800" i="1" dirty="0"/>
              <a:t> Al </a:t>
            </a:r>
            <a:r>
              <a:rPr lang="en-US" sz="1800" i="1" dirty="0" err="1"/>
              <a:t>Azzawi</a:t>
            </a:r>
            <a:endParaRPr lang="en-US" sz="1800" i="1" dirty="0"/>
          </a:p>
        </p:txBody>
      </p:sp>
      <p:sp>
        <p:nvSpPr>
          <p:cNvPr id="3" name="Subtitle 2"/>
          <p:cNvSpPr>
            <a:spLocks noGrp="1"/>
          </p:cNvSpPr>
          <p:nvPr>
            <p:ph type="subTitle" idx="1"/>
          </p:nvPr>
        </p:nvSpPr>
        <p:spPr>
          <a:xfrm>
            <a:off x="381000" y="762000"/>
            <a:ext cx="8534400" cy="5638800"/>
          </a:xfrm>
        </p:spPr>
        <p:txBody>
          <a:bodyPr>
            <a:normAutofit/>
          </a:bodyPr>
          <a:lstStyle/>
          <a:p>
            <a:pPr algn="l"/>
            <a:r>
              <a:rPr lang="en-US" sz="2400" i="1" dirty="0">
                <a:solidFill>
                  <a:srgbClr val="FF0000"/>
                </a:solidFill>
              </a:rPr>
              <a:t>Lecture 3:</a:t>
            </a:r>
            <a:r>
              <a:rPr lang="en-US" sz="2400" dirty="0">
                <a:solidFill>
                  <a:schemeClr val="tx1"/>
                </a:solidFill>
              </a:rPr>
              <a:t> </a:t>
            </a:r>
            <a:r>
              <a:rPr lang="en-US" sz="2400" i="1" dirty="0">
                <a:solidFill>
                  <a:srgbClr val="FF0000"/>
                </a:solidFill>
              </a:rPr>
              <a:t>Matrix</a:t>
            </a:r>
            <a:r>
              <a:rPr lang="en-US" sz="2200" i="1" dirty="0">
                <a:solidFill>
                  <a:schemeClr val="tx2"/>
                </a:solidFill>
              </a:rPr>
              <a:t> </a:t>
            </a:r>
          </a:p>
          <a:p>
            <a:pPr marL="0" lvl="1" algn="just"/>
            <a:r>
              <a:rPr lang="en-US" sz="2000" i="1" dirty="0">
                <a:solidFill>
                  <a:schemeClr val="tx2"/>
                </a:solidFill>
              </a:rPr>
              <a:t>Selection of Matrix: Thermosets vs. Thermoplastics</a:t>
            </a:r>
          </a:p>
          <a:p>
            <a:pPr marL="0" lvl="1" algn="just"/>
            <a:r>
              <a:rPr lang="en-US" sz="1800" dirty="0">
                <a:solidFill>
                  <a:schemeClr val="tx1"/>
                </a:solidFill>
              </a:rPr>
              <a:t>The primary consideration in the selection of a matrix is its basic mechanical properties. For high-performance composites, the most desirable mechanical properties of a matrix are</a:t>
            </a:r>
          </a:p>
          <a:p>
            <a:pPr marL="342900" lvl="1" indent="-342900" algn="just">
              <a:buFont typeface="+mj-lt"/>
              <a:buAutoNum type="arabicPeriod"/>
            </a:pPr>
            <a:r>
              <a:rPr lang="en-US" sz="1800" dirty="0">
                <a:solidFill>
                  <a:schemeClr val="tx1"/>
                </a:solidFill>
              </a:rPr>
              <a:t>High tensile modulus, which influences the compressive strength of the composite</a:t>
            </a:r>
          </a:p>
          <a:p>
            <a:pPr marL="342900" lvl="1" indent="-342900" algn="just">
              <a:buFont typeface="+mj-lt"/>
              <a:buAutoNum type="arabicPeriod"/>
            </a:pPr>
            <a:r>
              <a:rPr lang="en-US" sz="1800" dirty="0">
                <a:solidFill>
                  <a:schemeClr val="tx1"/>
                </a:solidFill>
              </a:rPr>
              <a:t>High tensile strength, which controls the </a:t>
            </a:r>
            <a:r>
              <a:rPr lang="en-US" sz="1800" dirty="0" err="1">
                <a:solidFill>
                  <a:schemeClr val="tx1"/>
                </a:solidFill>
              </a:rPr>
              <a:t>intraply</a:t>
            </a:r>
            <a:r>
              <a:rPr lang="en-US" sz="1800" dirty="0">
                <a:solidFill>
                  <a:schemeClr val="tx1"/>
                </a:solidFill>
              </a:rPr>
              <a:t> cracking in a composite laminate</a:t>
            </a:r>
          </a:p>
          <a:p>
            <a:pPr marL="342900" lvl="1" indent="-342900" algn="just">
              <a:buFont typeface="+mj-lt"/>
              <a:buAutoNum type="arabicPeriod"/>
            </a:pPr>
            <a:r>
              <a:rPr lang="en-US" sz="1800" dirty="0">
                <a:solidFill>
                  <a:schemeClr val="tx1"/>
                </a:solidFill>
              </a:rPr>
              <a:t>High fracture toughness, which controls ply delamination and crack growth</a:t>
            </a:r>
          </a:p>
          <a:p>
            <a:pPr marL="342900" lvl="1" indent="-342900" algn="just">
              <a:buFont typeface="+mj-lt"/>
              <a:buAutoNum type="arabicPeriod"/>
            </a:pPr>
            <a:endParaRPr lang="en-US" sz="1800" dirty="0">
              <a:solidFill>
                <a:schemeClr val="tx1"/>
              </a:solidFill>
            </a:endParaRPr>
          </a:p>
          <a:p>
            <a:pPr marL="0" lvl="1" algn="just"/>
            <a:r>
              <a:rPr lang="en-US" sz="1800" dirty="0">
                <a:solidFill>
                  <a:schemeClr val="tx1"/>
                </a:solidFill>
              </a:rPr>
              <a:t>For a polymer matrix composite, there may be other considerations, such as good dimensional stability at elevated temperatures and resistance to moisture or solvents. The former usually means that the polymer must have a high glass transition temperature </a:t>
            </a:r>
            <a:r>
              <a:rPr lang="en-US" sz="1800" dirty="0" err="1">
                <a:solidFill>
                  <a:schemeClr val="tx1"/>
                </a:solidFill>
              </a:rPr>
              <a:t>Tg</a:t>
            </a:r>
            <a:r>
              <a:rPr lang="en-US" sz="1800" dirty="0">
                <a:solidFill>
                  <a:schemeClr val="tx1"/>
                </a:solidFill>
              </a:rPr>
              <a:t>. In practice, the glass transition temperature should be higher than the maximum use temperature. Resistance to moisture and solvent means that the polymer should not dissolve, swell, crack (craze), or otherwise degrade in hot–wet environments or when exposed to solvents. Some common solvents in aircraft applications are jet fuels, deicing fluids, and paint strippers. Similarly, gasoline, motor oil, and antifreeze are common solvents in the automotive environment.</a:t>
            </a:r>
          </a:p>
          <a:p>
            <a:pPr lvl="1" indent="-457200" algn="just">
              <a:buFont typeface="+mj-lt"/>
              <a:buAutoNum type="arabicPeriod"/>
            </a:pPr>
            <a:endParaRPr lang="en-US" sz="2000" dirty="0">
              <a:solidFill>
                <a:schemeClr val="tx1"/>
              </a:solidFill>
            </a:endParaRPr>
          </a:p>
        </p:txBody>
      </p:sp>
      <p:sp>
        <p:nvSpPr>
          <p:cNvPr id="4" name="Slide Number Placeholder 3"/>
          <p:cNvSpPr>
            <a:spLocks noGrp="1"/>
          </p:cNvSpPr>
          <p:nvPr>
            <p:ph type="sldNum" sz="quarter" idx="12"/>
          </p:nvPr>
        </p:nvSpPr>
        <p:spPr/>
        <p:txBody>
          <a:bodyPr/>
          <a:lstStyle/>
          <a:p>
            <a:fld id="{D88D4192-2753-4076-A185-6990D7EA4EDA}" type="slidenum">
              <a:rPr lang="en-US" smtClean="0"/>
              <a:t>11</a:t>
            </a:fld>
            <a:endParaRPr lang="en-US" dirty="0"/>
          </a:p>
        </p:txBody>
      </p:sp>
      <p:sp>
        <p:nvSpPr>
          <p:cNvPr id="5" name="Date Placeholder 4"/>
          <p:cNvSpPr>
            <a:spLocks noGrp="1"/>
          </p:cNvSpPr>
          <p:nvPr>
            <p:ph type="dt" sz="half" idx="10"/>
          </p:nvPr>
        </p:nvSpPr>
        <p:spPr/>
        <p:txBody>
          <a:bodyPr/>
          <a:lstStyle/>
          <a:p>
            <a:fld id="{D0EF88A6-7085-4034-9183-7DDB7227ED7B}" type="datetime1">
              <a:rPr lang="en-US" smtClean="0"/>
              <a:t>5/1/2019</a:t>
            </a:fld>
            <a:endParaRPr lang="en-US"/>
          </a:p>
        </p:txBody>
      </p:sp>
      <p:cxnSp>
        <p:nvCxnSpPr>
          <p:cNvPr id="8" name="Straight Connector 7"/>
          <p:cNvCxnSpPr/>
          <p:nvPr/>
        </p:nvCxnSpPr>
        <p:spPr>
          <a:xfrm>
            <a:off x="381000" y="685800"/>
            <a:ext cx="8458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1183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763000" cy="609599"/>
          </a:xfrm>
        </p:spPr>
        <p:txBody>
          <a:bodyPr>
            <a:normAutofit fontScale="90000"/>
          </a:bodyPr>
          <a:lstStyle/>
          <a:p>
            <a:r>
              <a:rPr lang="en-US" sz="1800" i="1" dirty="0"/>
              <a:t>Composite materials						</a:t>
            </a:r>
            <a:r>
              <a:rPr lang="en-US" sz="1800" i="1" dirty="0" err="1"/>
              <a:t>Wessam</a:t>
            </a:r>
            <a:r>
              <a:rPr lang="en-US" sz="1800" i="1" dirty="0"/>
              <a:t> Al </a:t>
            </a:r>
            <a:r>
              <a:rPr lang="en-US" sz="1800" i="1" dirty="0" err="1"/>
              <a:t>Azzawi</a:t>
            </a:r>
            <a:endParaRPr lang="en-US" sz="1800" i="1" dirty="0"/>
          </a:p>
        </p:txBody>
      </p:sp>
      <p:sp>
        <p:nvSpPr>
          <p:cNvPr id="3" name="Subtitle 2"/>
          <p:cNvSpPr>
            <a:spLocks noGrp="1"/>
          </p:cNvSpPr>
          <p:nvPr>
            <p:ph type="subTitle" idx="1"/>
          </p:nvPr>
        </p:nvSpPr>
        <p:spPr>
          <a:xfrm>
            <a:off x="381000" y="762000"/>
            <a:ext cx="8534400" cy="5638800"/>
          </a:xfrm>
        </p:spPr>
        <p:txBody>
          <a:bodyPr>
            <a:normAutofit/>
          </a:bodyPr>
          <a:lstStyle/>
          <a:p>
            <a:pPr algn="l"/>
            <a:r>
              <a:rPr lang="en-US" sz="2400" i="1" dirty="0">
                <a:solidFill>
                  <a:srgbClr val="FF0000"/>
                </a:solidFill>
              </a:rPr>
              <a:t>Lecture 3:</a:t>
            </a:r>
            <a:r>
              <a:rPr lang="en-US" sz="2400" dirty="0">
                <a:solidFill>
                  <a:schemeClr val="tx1"/>
                </a:solidFill>
              </a:rPr>
              <a:t> </a:t>
            </a:r>
            <a:r>
              <a:rPr lang="en-US" sz="2400" i="1" dirty="0">
                <a:solidFill>
                  <a:srgbClr val="FF0000"/>
                </a:solidFill>
              </a:rPr>
              <a:t>Matrix</a:t>
            </a:r>
            <a:r>
              <a:rPr lang="en-US" sz="2200" i="1" dirty="0">
                <a:solidFill>
                  <a:schemeClr val="tx2"/>
                </a:solidFill>
              </a:rPr>
              <a:t> </a:t>
            </a:r>
          </a:p>
          <a:p>
            <a:pPr marL="0" lvl="1" algn="just"/>
            <a:r>
              <a:rPr lang="en-US" sz="2000" i="1" dirty="0">
                <a:solidFill>
                  <a:schemeClr val="tx2"/>
                </a:solidFill>
              </a:rPr>
              <a:t>Selection of Matrix: Thermosets vs. Thermoplastics</a:t>
            </a:r>
          </a:p>
          <a:p>
            <a:pPr marL="0" lvl="1" algn="just"/>
            <a:r>
              <a:rPr lang="en-US" sz="2000" dirty="0">
                <a:solidFill>
                  <a:schemeClr val="tx1"/>
                </a:solidFill>
              </a:rPr>
              <a:t>Traditionally, thermoset polymers (also called resins) have been used as a matrix material for fiber-reinforced composites. The starting materials used in the polymerization of a thermoset polymer are usually low-molecular-weight liquid chemicals with very low viscosities. Fibers are either pulled through or immersed in these chemicals before the polymerization reaction begins. Since the viscosity of the polymer at the time of fiber incorporation is very low, it is possible to achieve a good wet-out between the fibers and the matrix without the aid of either high temperature or pressure. Fiber surface wetting is extremely important in achieving fiber–matrix interaction in the composite, an essential requirement for good mechanical performance. Among other advantages of using thermoset polymers are their thermal stability and chemical resistance. They also exhibit much less creep and stress relaxation than thermoplastic polymers.</a:t>
            </a:r>
          </a:p>
        </p:txBody>
      </p:sp>
      <p:sp>
        <p:nvSpPr>
          <p:cNvPr id="4" name="Slide Number Placeholder 3"/>
          <p:cNvSpPr>
            <a:spLocks noGrp="1"/>
          </p:cNvSpPr>
          <p:nvPr>
            <p:ph type="sldNum" sz="quarter" idx="12"/>
          </p:nvPr>
        </p:nvSpPr>
        <p:spPr/>
        <p:txBody>
          <a:bodyPr/>
          <a:lstStyle/>
          <a:p>
            <a:fld id="{D88D4192-2753-4076-A185-6990D7EA4EDA}" type="slidenum">
              <a:rPr lang="en-US" smtClean="0"/>
              <a:t>12</a:t>
            </a:fld>
            <a:endParaRPr lang="en-US" dirty="0"/>
          </a:p>
        </p:txBody>
      </p:sp>
      <p:sp>
        <p:nvSpPr>
          <p:cNvPr id="5" name="Date Placeholder 4"/>
          <p:cNvSpPr>
            <a:spLocks noGrp="1"/>
          </p:cNvSpPr>
          <p:nvPr>
            <p:ph type="dt" sz="half" idx="10"/>
          </p:nvPr>
        </p:nvSpPr>
        <p:spPr/>
        <p:txBody>
          <a:bodyPr/>
          <a:lstStyle/>
          <a:p>
            <a:fld id="{D0EF88A6-7085-4034-9183-7DDB7227ED7B}" type="datetime1">
              <a:rPr lang="en-US" smtClean="0"/>
              <a:t>5/1/2019</a:t>
            </a:fld>
            <a:endParaRPr lang="en-US"/>
          </a:p>
        </p:txBody>
      </p:sp>
      <p:cxnSp>
        <p:nvCxnSpPr>
          <p:cNvPr id="8" name="Straight Connector 7"/>
          <p:cNvCxnSpPr/>
          <p:nvPr/>
        </p:nvCxnSpPr>
        <p:spPr>
          <a:xfrm>
            <a:off x="381000" y="685800"/>
            <a:ext cx="8458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83811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763000" cy="609599"/>
          </a:xfrm>
        </p:spPr>
        <p:txBody>
          <a:bodyPr>
            <a:normAutofit fontScale="90000"/>
          </a:bodyPr>
          <a:lstStyle/>
          <a:p>
            <a:r>
              <a:rPr lang="en-US" sz="1800" i="1" dirty="0"/>
              <a:t>Composite materials						</a:t>
            </a:r>
            <a:r>
              <a:rPr lang="en-US" sz="1800" i="1" dirty="0" err="1"/>
              <a:t>Wessam</a:t>
            </a:r>
            <a:r>
              <a:rPr lang="en-US" sz="1800" i="1" dirty="0"/>
              <a:t> Al </a:t>
            </a:r>
            <a:r>
              <a:rPr lang="en-US" sz="1800" i="1" dirty="0" err="1"/>
              <a:t>Azzawi</a:t>
            </a:r>
            <a:endParaRPr lang="en-US" sz="1800" i="1" dirty="0"/>
          </a:p>
        </p:txBody>
      </p:sp>
      <p:sp>
        <p:nvSpPr>
          <p:cNvPr id="3" name="Subtitle 2"/>
          <p:cNvSpPr>
            <a:spLocks noGrp="1"/>
          </p:cNvSpPr>
          <p:nvPr>
            <p:ph type="subTitle" idx="1"/>
          </p:nvPr>
        </p:nvSpPr>
        <p:spPr>
          <a:xfrm>
            <a:off x="381000" y="762000"/>
            <a:ext cx="8534400" cy="5638800"/>
          </a:xfrm>
        </p:spPr>
        <p:txBody>
          <a:bodyPr>
            <a:normAutofit/>
          </a:bodyPr>
          <a:lstStyle/>
          <a:p>
            <a:pPr algn="l"/>
            <a:r>
              <a:rPr lang="en-US" sz="2400" i="1" dirty="0">
                <a:solidFill>
                  <a:srgbClr val="FF0000"/>
                </a:solidFill>
              </a:rPr>
              <a:t>Lecture 3:</a:t>
            </a:r>
            <a:r>
              <a:rPr lang="en-US" sz="2400" dirty="0">
                <a:solidFill>
                  <a:schemeClr val="tx1"/>
                </a:solidFill>
              </a:rPr>
              <a:t> </a:t>
            </a:r>
            <a:r>
              <a:rPr lang="en-US" sz="2400" i="1" dirty="0">
                <a:solidFill>
                  <a:srgbClr val="FF0000"/>
                </a:solidFill>
              </a:rPr>
              <a:t>Matrix</a:t>
            </a:r>
            <a:r>
              <a:rPr lang="en-US" sz="2200" i="1" dirty="0">
                <a:solidFill>
                  <a:schemeClr val="tx2"/>
                </a:solidFill>
              </a:rPr>
              <a:t> </a:t>
            </a:r>
          </a:p>
          <a:p>
            <a:pPr marL="0" lvl="1" algn="just"/>
            <a:r>
              <a:rPr lang="en-US" sz="2000" i="1" dirty="0">
                <a:solidFill>
                  <a:schemeClr val="tx2"/>
                </a:solidFill>
              </a:rPr>
              <a:t>Selection of Matrix: Thermosets vs. Thermoplastics</a:t>
            </a:r>
          </a:p>
          <a:p>
            <a:pPr marL="0" lvl="1" algn="just"/>
            <a:r>
              <a:rPr lang="en-US" sz="1800" dirty="0">
                <a:solidFill>
                  <a:schemeClr val="tx1"/>
                </a:solidFill>
              </a:rPr>
              <a:t>The disadvantages of thermosets are:</a:t>
            </a:r>
          </a:p>
          <a:p>
            <a:pPr marL="342900" lvl="1" indent="-342900" algn="just">
              <a:buFont typeface="+mj-lt"/>
              <a:buAutoNum type="arabicPeriod"/>
            </a:pPr>
            <a:r>
              <a:rPr lang="en-US" sz="1800" dirty="0">
                <a:solidFill>
                  <a:schemeClr val="tx1"/>
                </a:solidFill>
              </a:rPr>
              <a:t>Limited storage life (before the final shape is molded) at room temperature</a:t>
            </a:r>
          </a:p>
          <a:p>
            <a:pPr marL="342900" lvl="1" indent="-342900" algn="just">
              <a:buFont typeface="+mj-lt"/>
              <a:buAutoNum type="arabicPeriod"/>
            </a:pPr>
            <a:r>
              <a:rPr lang="en-US" sz="1800" dirty="0">
                <a:solidFill>
                  <a:schemeClr val="tx1"/>
                </a:solidFill>
              </a:rPr>
              <a:t>Long fabrication time in the mold (where the polymerization reaction, called the curing reaction or simply called curing , is carried out to transform the liquid polymer to a solid polymer)</a:t>
            </a:r>
          </a:p>
          <a:p>
            <a:pPr marL="342900" lvl="1" indent="-342900" algn="just">
              <a:buFont typeface="+mj-lt"/>
              <a:buAutoNum type="arabicPeriod"/>
            </a:pPr>
            <a:r>
              <a:rPr lang="en-US" sz="1800" dirty="0">
                <a:solidFill>
                  <a:schemeClr val="tx1"/>
                </a:solidFill>
              </a:rPr>
              <a:t>Low strain-to-failure which also contributes to low impact strengths</a:t>
            </a:r>
          </a:p>
          <a:p>
            <a:pPr marL="342900" lvl="1" indent="-342900" algn="just">
              <a:buFont typeface="+mj-lt"/>
              <a:buAutoNum type="arabicPeriod"/>
            </a:pPr>
            <a:endParaRPr lang="en-US" sz="1800" dirty="0">
              <a:solidFill>
                <a:schemeClr val="tx1"/>
              </a:solidFill>
            </a:endParaRPr>
          </a:p>
          <a:p>
            <a:pPr marL="0" lvl="1" algn="just"/>
            <a:r>
              <a:rPr lang="en-US" sz="1800" dirty="0">
                <a:solidFill>
                  <a:schemeClr val="tx1"/>
                </a:solidFill>
              </a:rPr>
              <a:t>The most important advantage of thermoplastic polymers over thermoset polymers is their high impact strength and fracture resistance, which in turn impart an excellent damage tolerance characteristic to the composite material. In general, thermoplastic polymers have higher strain-to-failure than thermoset polymers, which may provide a better resistance to matrix micro cracking in the composite laminate.</a:t>
            </a:r>
          </a:p>
        </p:txBody>
      </p:sp>
      <p:sp>
        <p:nvSpPr>
          <p:cNvPr id="4" name="Slide Number Placeholder 3"/>
          <p:cNvSpPr>
            <a:spLocks noGrp="1"/>
          </p:cNvSpPr>
          <p:nvPr>
            <p:ph type="sldNum" sz="quarter" idx="12"/>
          </p:nvPr>
        </p:nvSpPr>
        <p:spPr/>
        <p:txBody>
          <a:bodyPr/>
          <a:lstStyle/>
          <a:p>
            <a:fld id="{D88D4192-2753-4076-A185-6990D7EA4EDA}" type="slidenum">
              <a:rPr lang="en-US" smtClean="0"/>
              <a:t>13</a:t>
            </a:fld>
            <a:endParaRPr lang="en-US" dirty="0"/>
          </a:p>
        </p:txBody>
      </p:sp>
      <p:sp>
        <p:nvSpPr>
          <p:cNvPr id="5" name="Date Placeholder 4"/>
          <p:cNvSpPr>
            <a:spLocks noGrp="1"/>
          </p:cNvSpPr>
          <p:nvPr>
            <p:ph type="dt" sz="half" idx="10"/>
          </p:nvPr>
        </p:nvSpPr>
        <p:spPr/>
        <p:txBody>
          <a:bodyPr/>
          <a:lstStyle/>
          <a:p>
            <a:fld id="{D0EF88A6-7085-4034-9183-7DDB7227ED7B}" type="datetime1">
              <a:rPr lang="en-US" smtClean="0"/>
              <a:t>5/1/2019</a:t>
            </a:fld>
            <a:endParaRPr lang="en-US"/>
          </a:p>
        </p:txBody>
      </p:sp>
      <p:cxnSp>
        <p:nvCxnSpPr>
          <p:cNvPr id="8" name="Straight Connector 7"/>
          <p:cNvCxnSpPr/>
          <p:nvPr/>
        </p:nvCxnSpPr>
        <p:spPr>
          <a:xfrm>
            <a:off x="381000" y="685800"/>
            <a:ext cx="8458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5037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763000" cy="609599"/>
          </a:xfrm>
        </p:spPr>
        <p:txBody>
          <a:bodyPr>
            <a:normAutofit fontScale="90000"/>
          </a:bodyPr>
          <a:lstStyle/>
          <a:p>
            <a:r>
              <a:rPr lang="en-US" sz="1800" i="1" dirty="0"/>
              <a:t>Composite materials						</a:t>
            </a:r>
            <a:r>
              <a:rPr lang="en-US" sz="1800" i="1" dirty="0" err="1"/>
              <a:t>Wessam</a:t>
            </a:r>
            <a:r>
              <a:rPr lang="en-US" sz="1800" i="1" dirty="0"/>
              <a:t> Al </a:t>
            </a:r>
            <a:r>
              <a:rPr lang="en-US" sz="1800" i="1" dirty="0" err="1"/>
              <a:t>Azzawi</a:t>
            </a:r>
            <a:endParaRPr lang="en-US" sz="1800" i="1" dirty="0"/>
          </a:p>
        </p:txBody>
      </p:sp>
      <p:sp>
        <p:nvSpPr>
          <p:cNvPr id="3" name="Subtitle 2"/>
          <p:cNvSpPr>
            <a:spLocks noGrp="1"/>
          </p:cNvSpPr>
          <p:nvPr>
            <p:ph type="subTitle" idx="1"/>
          </p:nvPr>
        </p:nvSpPr>
        <p:spPr>
          <a:xfrm>
            <a:off x="381000" y="762000"/>
            <a:ext cx="8534400" cy="5638800"/>
          </a:xfrm>
        </p:spPr>
        <p:txBody>
          <a:bodyPr>
            <a:normAutofit/>
          </a:bodyPr>
          <a:lstStyle/>
          <a:p>
            <a:pPr algn="l"/>
            <a:r>
              <a:rPr lang="en-US" sz="2400" i="1" dirty="0">
                <a:solidFill>
                  <a:srgbClr val="FF0000"/>
                </a:solidFill>
              </a:rPr>
              <a:t>Lecture 3:</a:t>
            </a:r>
            <a:r>
              <a:rPr lang="en-US" sz="2400" dirty="0">
                <a:solidFill>
                  <a:schemeClr val="tx1"/>
                </a:solidFill>
              </a:rPr>
              <a:t> </a:t>
            </a:r>
            <a:r>
              <a:rPr lang="en-US" sz="2400" i="1" dirty="0">
                <a:solidFill>
                  <a:srgbClr val="FF0000"/>
                </a:solidFill>
              </a:rPr>
              <a:t>Matrix</a:t>
            </a:r>
            <a:r>
              <a:rPr lang="en-US" sz="2200" i="1" dirty="0">
                <a:solidFill>
                  <a:schemeClr val="tx2"/>
                </a:solidFill>
              </a:rPr>
              <a:t> </a:t>
            </a:r>
          </a:p>
          <a:p>
            <a:pPr marL="0" lvl="1" algn="just"/>
            <a:r>
              <a:rPr lang="en-US" sz="2000" i="1" dirty="0">
                <a:solidFill>
                  <a:schemeClr val="tx2"/>
                </a:solidFill>
              </a:rPr>
              <a:t>Selection of Matrix: Thermosets vs. Thermoplastics</a:t>
            </a:r>
          </a:p>
          <a:p>
            <a:pPr marL="0" lvl="1" algn="just"/>
            <a:r>
              <a:rPr lang="en-US" sz="1800" dirty="0">
                <a:solidFill>
                  <a:schemeClr val="tx1"/>
                </a:solidFill>
              </a:rPr>
              <a:t>Other advantages of thermoplastic polymers are:</a:t>
            </a:r>
          </a:p>
          <a:p>
            <a:pPr marL="342900" lvl="1" indent="-342900" algn="just">
              <a:buFont typeface="+mj-lt"/>
              <a:buAutoNum type="arabicPeriod"/>
            </a:pPr>
            <a:r>
              <a:rPr lang="en-US" sz="1800" dirty="0">
                <a:solidFill>
                  <a:schemeClr val="tx1"/>
                </a:solidFill>
              </a:rPr>
              <a:t>Unlimited storage (shelf) life at room temperature</a:t>
            </a:r>
          </a:p>
          <a:p>
            <a:pPr marL="342900" lvl="1" indent="-342900" algn="just">
              <a:buFont typeface="+mj-lt"/>
              <a:buAutoNum type="arabicPeriod"/>
            </a:pPr>
            <a:r>
              <a:rPr lang="en-US" sz="1800" dirty="0">
                <a:solidFill>
                  <a:schemeClr val="tx1"/>
                </a:solidFill>
              </a:rPr>
              <a:t>Shorter fabrication time</a:t>
            </a:r>
          </a:p>
          <a:p>
            <a:pPr marL="342900" lvl="1" indent="-342900" algn="just">
              <a:buFont typeface="+mj-lt"/>
              <a:buAutoNum type="arabicPeriod"/>
            </a:pPr>
            <a:r>
              <a:rPr lang="en-US" sz="1800" dirty="0">
                <a:solidFill>
                  <a:schemeClr val="tx1"/>
                </a:solidFill>
              </a:rPr>
              <a:t>Post formability (e.g., by thermoforming)</a:t>
            </a:r>
          </a:p>
          <a:p>
            <a:pPr marL="342900" lvl="1" indent="-342900" algn="just">
              <a:buFont typeface="+mj-lt"/>
              <a:buAutoNum type="arabicPeriod"/>
            </a:pPr>
            <a:r>
              <a:rPr lang="en-US" sz="1800" dirty="0">
                <a:solidFill>
                  <a:schemeClr val="tx1"/>
                </a:solidFill>
              </a:rPr>
              <a:t>Ease of joining and repair by welding, solvent bonding, and so on</a:t>
            </a:r>
          </a:p>
          <a:p>
            <a:pPr marL="342900" lvl="1" indent="-342900" algn="just">
              <a:buFont typeface="+mj-lt"/>
              <a:buAutoNum type="arabicPeriod"/>
            </a:pPr>
            <a:r>
              <a:rPr lang="en-US" sz="1800" dirty="0">
                <a:solidFill>
                  <a:schemeClr val="tx1"/>
                </a:solidFill>
              </a:rPr>
              <a:t>Ease of handling (no tackiness)</a:t>
            </a:r>
          </a:p>
          <a:p>
            <a:pPr marL="342900" lvl="1" indent="-342900" algn="just">
              <a:buFont typeface="+mj-lt"/>
              <a:buAutoNum type="arabicPeriod"/>
            </a:pPr>
            <a:r>
              <a:rPr lang="en-US" sz="1800" dirty="0">
                <a:solidFill>
                  <a:schemeClr val="tx1"/>
                </a:solidFill>
              </a:rPr>
              <a:t>Can be reprocessed and recycled</a:t>
            </a:r>
          </a:p>
        </p:txBody>
      </p:sp>
      <p:sp>
        <p:nvSpPr>
          <p:cNvPr id="4" name="Slide Number Placeholder 3"/>
          <p:cNvSpPr>
            <a:spLocks noGrp="1"/>
          </p:cNvSpPr>
          <p:nvPr>
            <p:ph type="sldNum" sz="quarter" idx="12"/>
          </p:nvPr>
        </p:nvSpPr>
        <p:spPr/>
        <p:txBody>
          <a:bodyPr/>
          <a:lstStyle/>
          <a:p>
            <a:fld id="{D88D4192-2753-4076-A185-6990D7EA4EDA}" type="slidenum">
              <a:rPr lang="en-US" smtClean="0"/>
              <a:t>14</a:t>
            </a:fld>
            <a:endParaRPr lang="en-US" dirty="0"/>
          </a:p>
        </p:txBody>
      </p:sp>
      <p:sp>
        <p:nvSpPr>
          <p:cNvPr id="5" name="Date Placeholder 4"/>
          <p:cNvSpPr>
            <a:spLocks noGrp="1"/>
          </p:cNvSpPr>
          <p:nvPr>
            <p:ph type="dt" sz="half" idx="10"/>
          </p:nvPr>
        </p:nvSpPr>
        <p:spPr/>
        <p:txBody>
          <a:bodyPr/>
          <a:lstStyle/>
          <a:p>
            <a:fld id="{D0EF88A6-7085-4034-9183-7DDB7227ED7B}" type="datetime1">
              <a:rPr lang="en-US" smtClean="0"/>
              <a:t>5/1/2019</a:t>
            </a:fld>
            <a:endParaRPr lang="en-US"/>
          </a:p>
        </p:txBody>
      </p:sp>
      <p:cxnSp>
        <p:nvCxnSpPr>
          <p:cNvPr id="8" name="Straight Connector 7"/>
          <p:cNvCxnSpPr/>
          <p:nvPr/>
        </p:nvCxnSpPr>
        <p:spPr>
          <a:xfrm>
            <a:off x="381000" y="685800"/>
            <a:ext cx="8458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5915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763000" cy="609599"/>
          </a:xfrm>
        </p:spPr>
        <p:txBody>
          <a:bodyPr>
            <a:normAutofit fontScale="90000"/>
          </a:bodyPr>
          <a:lstStyle/>
          <a:p>
            <a:r>
              <a:rPr lang="en-US" sz="1800" i="1" dirty="0"/>
              <a:t>Composite materials						</a:t>
            </a:r>
            <a:r>
              <a:rPr lang="en-US" sz="1800" i="1" dirty="0" err="1"/>
              <a:t>Wessam</a:t>
            </a:r>
            <a:r>
              <a:rPr lang="en-US" sz="1800" i="1" dirty="0"/>
              <a:t> Al </a:t>
            </a:r>
            <a:r>
              <a:rPr lang="en-US" sz="1800" i="1" dirty="0" err="1"/>
              <a:t>Azzawi</a:t>
            </a:r>
            <a:endParaRPr lang="en-US" sz="1800" i="1" dirty="0"/>
          </a:p>
        </p:txBody>
      </p:sp>
      <p:sp>
        <p:nvSpPr>
          <p:cNvPr id="3" name="Subtitle 2"/>
          <p:cNvSpPr>
            <a:spLocks noGrp="1"/>
          </p:cNvSpPr>
          <p:nvPr>
            <p:ph type="subTitle" idx="1"/>
          </p:nvPr>
        </p:nvSpPr>
        <p:spPr>
          <a:xfrm>
            <a:off x="381000" y="762000"/>
            <a:ext cx="8534400" cy="5638800"/>
          </a:xfrm>
        </p:spPr>
        <p:txBody>
          <a:bodyPr>
            <a:normAutofit/>
          </a:bodyPr>
          <a:lstStyle/>
          <a:p>
            <a:pPr algn="l"/>
            <a:r>
              <a:rPr lang="en-US" sz="2400" i="1" dirty="0">
                <a:solidFill>
                  <a:srgbClr val="FF0000"/>
                </a:solidFill>
              </a:rPr>
              <a:t>Lecture 3:</a:t>
            </a:r>
            <a:r>
              <a:rPr lang="en-US" sz="2400" dirty="0">
                <a:solidFill>
                  <a:schemeClr val="tx1"/>
                </a:solidFill>
              </a:rPr>
              <a:t> </a:t>
            </a:r>
            <a:r>
              <a:rPr lang="en-US" sz="2400" i="1" dirty="0">
                <a:solidFill>
                  <a:srgbClr val="FF0000"/>
                </a:solidFill>
              </a:rPr>
              <a:t>Matrix</a:t>
            </a:r>
            <a:r>
              <a:rPr lang="en-US" sz="2200" i="1" dirty="0">
                <a:solidFill>
                  <a:schemeClr val="tx2"/>
                </a:solidFill>
              </a:rPr>
              <a:t> </a:t>
            </a:r>
          </a:p>
          <a:p>
            <a:pPr marL="0" lvl="1" algn="just"/>
            <a:r>
              <a:rPr lang="en-US" sz="2000" i="1" dirty="0">
                <a:solidFill>
                  <a:schemeClr val="tx2"/>
                </a:solidFill>
              </a:rPr>
              <a:t>Selection of Matrix: Thermosets vs. Thermoplastics</a:t>
            </a:r>
          </a:p>
          <a:p>
            <a:pPr marL="0" lvl="1" algn="just"/>
            <a:endParaRPr lang="en-US" sz="2000" i="1" dirty="0">
              <a:solidFill>
                <a:schemeClr val="tx2"/>
              </a:solidFill>
            </a:endParaRPr>
          </a:p>
          <a:p>
            <a:pPr marL="0" lvl="1" algn="just"/>
            <a:r>
              <a:rPr lang="en-US" sz="1800" dirty="0">
                <a:solidFill>
                  <a:schemeClr val="tx1"/>
                </a:solidFill>
              </a:rPr>
              <a:t>In spite of such distinct advantages, the development of continuous fiber reinforced thermoplastic matrix composites has been much slower than that of continuous fiber-reinforced thermoset matrix composites. Because of their high melt or solution viscosities, incorporation of continuous fibers into a thermoplastic matrix is difficult. Commercial engineering thermoplastic polymers, such as nylons and polycarbonate, are of very limited interest in structural applications because they exhibit lower creep resistance and lower thermal stability than thermoset polymers. Recently, a number of thermoplastic polymers have been developed that possess high heat resistance and they</a:t>
            </a:r>
          </a:p>
          <a:p>
            <a:pPr marL="0" lvl="1" algn="just"/>
            <a:r>
              <a:rPr lang="en-US" sz="1800" dirty="0">
                <a:solidFill>
                  <a:schemeClr val="tx1"/>
                </a:solidFill>
              </a:rPr>
              <a:t>are of interest in aerospace applications.</a:t>
            </a:r>
          </a:p>
        </p:txBody>
      </p:sp>
      <p:sp>
        <p:nvSpPr>
          <p:cNvPr id="4" name="Slide Number Placeholder 3"/>
          <p:cNvSpPr>
            <a:spLocks noGrp="1"/>
          </p:cNvSpPr>
          <p:nvPr>
            <p:ph type="sldNum" sz="quarter" idx="12"/>
          </p:nvPr>
        </p:nvSpPr>
        <p:spPr/>
        <p:txBody>
          <a:bodyPr/>
          <a:lstStyle/>
          <a:p>
            <a:fld id="{D88D4192-2753-4076-A185-6990D7EA4EDA}" type="slidenum">
              <a:rPr lang="en-US" smtClean="0"/>
              <a:t>15</a:t>
            </a:fld>
            <a:endParaRPr lang="en-US" dirty="0"/>
          </a:p>
        </p:txBody>
      </p:sp>
      <p:sp>
        <p:nvSpPr>
          <p:cNvPr id="5" name="Date Placeholder 4"/>
          <p:cNvSpPr>
            <a:spLocks noGrp="1"/>
          </p:cNvSpPr>
          <p:nvPr>
            <p:ph type="dt" sz="half" idx="10"/>
          </p:nvPr>
        </p:nvSpPr>
        <p:spPr/>
        <p:txBody>
          <a:bodyPr/>
          <a:lstStyle/>
          <a:p>
            <a:fld id="{D0EF88A6-7085-4034-9183-7DDB7227ED7B}" type="datetime1">
              <a:rPr lang="en-US" smtClean="0"/>
              <a:t>5/1/2019</a:t>
            </a:fld>
            <a:endParaRPr lang="en-US"/>
          </a:p>
        </p:txBody>
      </p:sp>
      <p:cxnSp>
        <p:nvCxnSpPr>
          <p:cNvPr id="8" name="Straight Connector 7"/>
          <p:cNvCxnSpPr/>
          <p:nvPr/>
        </p:nvCxnSpPr>
        <p:spPr>
          <a:xfrm>
            <a:off x="381000" y="685800"/>
            <a:ext cx="8458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9623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763000" cy="609599"/>
          </a:xfrm>
        </p:spPr>
        <p:txBody>
          <a:bodyPr>
            <a:normAutofit fontScale="90000"/>
          </a:bodyPr>
          <a:lstStyle/>
          <a:p>
            <a:r>
              <a:rPr lang="en-US" sz="1800" i="1" dirty="0"/>
              <a:t>Composite materials						</a:t>
            </a:r>
            <a:r>
              <a:rPr lang="en-US" sz="1800" i="1" dirty="0" err="1"/>
              <a:t>Wessam</a:t>
            </a:r>
            <a:r>
              <a:rPr lang="en-US" sz="1800" i="1" dirty="0"/>
              <a:t> Al </a:t>
            </a:r>
            <a:r>
              <a:rPr lang="en-US" sz="1800" i="1" dirty="0" err="1"/>
              <a:t>Azzawi</a:t>
            </a:r>
            <a:endParaRPr lang="en-US" sz="1800" i="1" dirty="0"/>
          </a:p>
        </p:txBody>
      </p:sp>
      <p:sp>
        <p:nvSpPr>
          <p:cNvPr id="3" name="Subtitle 2"/>
          <p:cNvSpPr>
            <a:spLocks noGrp="1"/>
          </p:cNvSpPr>
          <p:nvPr>
            <p:ph type="subTitle" idx="1"/>
          </p:nvPr>
        </p:nvSpPr>
        <p:spPr>
          <a:xfrm>
            <a:off x="381000" y="762000"/>
            <a:ext cx="8534400" cy="5638800"/>
          </a:xfrm>
        </p:spPr>
        <p:txBody>
          <a:bodyPr>
            <a:normAutofit/>
          </a:bodyPr>
          <a:lstStyle/>
          <a:p>
            <a:pPr algn="l"/>
            <a:r>
              <a:rPr lang="en-US" sz="2400" i="1" dirty="0">
                <a:solidFill>
                  <a:srgbClr val="FF0000"/>
                </a:solidFill>
              </a:rPr>
              <a:t>Lecture 3:</a:t>
            </a:r>
            <a:r>
              <a:rPr lang="en-US" sz="2400" dirty="0">
                <a:solidFill>
                  <a:schemeClr val="tx1"/>
                </a:solidFill>
              </a:rPr>
              <a:t> </a:t>
            </a:r>
            <a:r>
              <a:rPr lang="en-US" sz="2400" i="1" dirty="0">
                <a:solidFill>
                  <a:srgbClr val="FF0000"/>
                </a:solidFill>
              </a:rPr>
              <a:t>Matrix</a:t>
            </a:r>
            <a:r>
              <a:rPr lang="en-US" sz="2200" i="1" dirty="0">
                <a:solidFill>
                  <a:schemeClr val="tx2"/>
                </a:solidFill>
              </a:rPr>
              <a:t> </a:t>
            </a:r>
          </a:p>
          <a:p>
            <a:pPr marL="0" lvl="1" algn="just"/>
            <a:r>
              <a:rPr lang="en-US" sz="2000" i="1" dirty="0">
                <a:solidFill>
                  <a:schemeClr val="tx2"/>
                </a:solidFill>
              </a:rPr>
              <a:t>Metal Matrix</a:t>
            </a:r>
          </a:p>
          <a:p>
            <a:pPr marL="0" lvl="1" algn="just"/>
            <a:r>
              <a:rPr lang="en-US" sz="1800" dirty="0">
                <a:solidFill>
                  <a:schemeClr val="tx1"/>
                </a:solidFill>
              </a:rPr>
              <a:t>Metal matrix has the advantage over polymeric matrix in applications requiring a long-term resistance to severe environments, such as high temperature. The yield strength and modulus of most metals are higher than those for polymers, and this is an important consideration for applications requiring high transverse strength and modulus as well as compressive strength for the composite. Another advantage of using metals is that they can be plastically deformed and strengthened by a variety of thermal and mechanical treatments. </a:t>
            </a:r>
          </a:p>
          <a:p>
            <a:pPr marL="0" lvl="1" algn="just"/>
            <a:r>
              <a:rPr lang="en-US" sz="1800" dirty="0">
                <a:solidFill>
                  <a:schemeClr val="tx1"/>
                </a:solidFill>
              </a:rPr>
              <a:t>However, metals have a number of disadvantages, namely, they have high densities, high melting points (therefore, high process temperatures), and a tendency toward corrosion at the fiber–matrix interface.</a:t>
            </a:r>
          </a:p>
        </p:txBody>
      </p:sp>
      <p:sp>
        <p:nvSpPr>
          <p:cNvPr id="4" name="Slide Number Placeholder 3"/>
          <p:cNvSpPr>
            <a:spLocks noGrp="1"/>
          </p:cNvSpPr>
          <p:nvPr>
            <p:ph type="sldNum" sz="quarter" idx="12"/>
          </p:nvPr>
        </p:nvSpPr>
        <p:spPr/>
        <p:txBody>
          <a:bodyPr/>
          <a:lstStyle/>
          <a:p>
            <a:fld id="{D88D4192-2753-4076-A185-6990D7EA4EDA}" type="slidenum">
              <a:rPr lang="en-US" smtClean="0"/>
              <a:t>16</a:t>
            </a:fld>
            <a:endParaRPr lang="en-US" dirty="0"/>
          </a:p>
        </p:txBody>
      </p:sp>
      <p:sp>
        <p:nvSpPr>
          <p:cNvPr id="5" name="Date Placeholder 4"/>
          <p:cNvSpPr>
            <a:spLocks noGrp="1"/>
          </p:cNvSpPr>
          <p:nvPr>
            <p:ph type="dt" sz="half" idx="10"/>
          </p:nvPr>
        </p:nvSpPr>
        <p:spPr/>
        <p:txBody>
          <a:bodyPr/>
          <a:lstStyle/>
          <a:p>
            <a:fld id="{D0EF88A6-7085-4034-9183-7DDB7227ED7B}" type="datetime1">
              <a:rPr lang="en-US" smtClean="0"/>
              <a:t>5/1/2019</a:t>
            </a:fld>
            <a:endParaRPr lang="en-US"/>
          </a:p>
        </p:txBody>
      </p:sp>
      <p:cxnSp>
        <p:nvCxnSpPr>
          <p:cNvPr id="8" name="Straight Connector 7"/>
          <p:cNvCxnSpPr/>
          <p:nvPr/>
        </p:nvCxnSpPr>
        <p:spPr>
          <a:xfrm>
            <a:off x="381000" y="685800"/>
            <a:ext cx="8458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25851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763000" cy="609599"/>
          </a:xfrm>
        </p:spPr>
        <p:txBody>
          <a:bodyPr>
            <a:normAutofit fontScale="90000"/>
          </a:bodyPr>
          <a:lstStyle/>
          <a:p>
            <a:r>
              <a:rPr lang="en-US" sz="1800" i="1" dirty="0"/>
              <a:t>Composite materials						</a:t>
            </a:r>
            <a:r>
              <a:rPr lang="en-US" sz="1800" i="1" dirty="0" err="1"/>
              <a:t>Wessam</a:t>
            </a:r>
            <a:r>
              <a:rPr lang="en-US" sz="1800" i="1" dirty="0"/>
              <a:t> Al </a:t>
            </a:r>
            <a:r>
              <a:rPr lang="en-US" sz="1800" i="1" dirty="0" err="1"/>
              <a:t>Azzawi</a:t>
            </a:r>
            <a:endParaRPr lang="en-US" sz="1800" i="1" dirty="0"/>
          </a:p>
        </p:txBody>
      </p:sp>
      <p:sp>
        <p:nvSpPr>
          <p:cNvPr id="3" name="Subtitle 2"/>
          <p:cNvSpPr>
            <a:spLocks noGrp="1"/>
          </p:cNvSpPr>
          <p:nvPr>
            <p:ph type="subTitle" idx="1"/>
          </p:nvPr>
        </p:nvSpPr>
        <p:spPr>
          <a:xfrm>
            <a:off x="381000" y="762000"/>
            <a:ext cx="8534400" cy="5638800"/>
          </a:xfrm>
        </p:spPr>
        <p:txBody>
          <a:bodyPr>
            <a:normAutofit/>
          </a:bodyPr>
          <a:lstStyle/>
          <a:p>
            <a:pPr algn="l"/>
            <a:r>
              <a:rPr lang="en-US" sz="2400" i="1" dirty="0">
                <a:solidFill>
                  <a:srgbClr val="FF0000"/>
                </a:solidFill>
              </a:rPr>
              <a:t>Lecture 3:</a:t>
            </a:r>
            <a:r>
              <a:rPr lang="en-US" sz="2400" dirty="0">
                <a:solidFill>
                  <a:schemeClr val="tx1"/>
                </a:solidFill>
              </a:rPr>
              <a:t> </a:t>
            </a:r>
            <a:r>
              <a:rPr lang="en-US" sz="2400" i="1" dirty="0">
                <a:solidFill>
                  <a:srgbClr val="FF0000"/>
                </a:solidFill>
              </a:rPr>
              <a:t>Matrix</a:t>
            </a:r>
            <a:r>
              <a:rPr lang="en-US" sz="2200" i="1" dirty="0">
                <a:solidFill>
                  <a:schemeClr val="tx2"/>
                </a:solidFill>
              </a:rPr>
              <a:t> </a:t>
            </a:r>
          </a:p>
          <a:p>
            <a:pPr marL="0" lvl="1" algn="just"/>
            <a:r>
              <a:rPr lang="en-US" sz="1800" dirty="0">
                <a:solidFill>
                  <a:schemeClr val="tx1"/>
                </a:solidFill>
              </a:rPr>
              <a:t>The two most commonly used metal matrices are based on aluminum and titanium. Both of these metals have comparatively low densities and are available in a variety of alloy forms. Although magnesium is even lighter, its great affinity toward oxygen promotes atmospheric corrosion and makes it less suitable for many applications. Beryllium is the lightest of all structural metals and has a tensile modulus higher than that of steel. However, it suffers from extreme brittleness, which is the reason for its exclusion as a potential matrix material. Nickel- and cobalt-based </a:t>
            </a:r>
            <a:r>
              <a:rPr lang="en-US" sz="1800" dirty="0" err="1">
                <a:solidFill>
                  <a:schemeClr val="tx1"/>
                </a:solidFill>
              </a:rPr>
              <a:t>superalloys</a:t>
            </a:r>
            <a:r>
              <a:rPr lang="en-US" sz="1800" dirty="0">
                <a:solidFill>
                  <a:schemeClr val="tx1"/>
                </a:solidFill>
              </a:rPr>
              <a:t> have also been used as matrix; however, the alloying elements in these materials tend to accentuate the oxidation of fibers at elevated temperatures.</a:t>
            </a:r>
          </a:p>
        </p:txBody>
      </p:sp>
      <p:sp>
        <p:nvSpPr>
          <p:cNvPr id="4" name="Slide Number Placeholder 3"/>
          <p:cNvSpPr>
            <a:spLocks noGrp="1"/>
          </p:cNvSpPr>
          <p:nvPr>
            <p:ph type="sldNum" sz="quarter" idx="12"/>
          </p:nvPr>
        </p:nvSpPr>
        <p:spPr/>
        <p:txBody>
          <a:bodyPr/>
          <a:lstStyle/>
          <a:p>
            <a:fld id="{D88D4192-2753-4076-A185-6990D7EA4EDA}" type="slidenum">
              <a:rPr lang="en-US" smtClean="0"/>
              <a:t>17</a:t>
            </a:fld>
            <a:endParaRPr lang="en-US" dirty="0"/>
          </a:p>
        </p:txBody>
      </p:sp>
      <p:sp>
        <p:nvSpPr>
          <p:cNvPr id="5" name="Date Placeholder 4"/>
          <p:cNvSpPr>
            <a:spLocks noGrp="1"/>
          </p:cNvSpPr>
          <p:nvPr>
            <p:ph type="dt" sz="half" idx="10"/>
          </p:nvPr>
        </p:nvSpPr>
        <p:spPr/>
        <p:txBody>
          <a:bodyPr/>
          <a:lstStyle/>
          <a:p>
            <a:fld id="{D0EF88A6-7085-4034-9183-7DDB7227ED7B}" type="datetime1">
              <a:rPr lang="en-US" smtClean="0"/>
              <a:t>5/1/2019</a:t>
            </a:fld>
            <a:endParaRPr lang="en-US"/>
          </a:p>
        </p:txBody>
      </p:sp>
      <p:cxnSp>
        <p:nvCxnSpPr>
          <p:cNvPr id="8" name="Straight Connector 7"/>
          <p:cNvCxnSpPr/>
          <p:nvPr/>
        </p:nvCxnSpPr>
        <p:spPr>
          <a:xfrm>
            <a:off x="381000" y="685800"/>
            <a:ext cx="8458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02337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763000" cy="609599"/>
          </a:xfrm>
        </p:spPr>
        <p:txBody>
          <a:bodyPr>
            <a:normAutofit fontScale="90000"/>
          </a:bodyPr>
          <a:lstStyle/>
          <a:p>
            <a:r>
              <a:rPr lang="en-US" sz="1800" i="1" dirty="0"/>
              <a:t>Composite materials						</a:t>
            </a:r>
            <a:r>
              <a:rPr lang="en-US" sz="1800" i="1" dirty="0" err="1"/>
              <a:t>Wessam</a:t>
            </a:r>
            <a:r>
              <a:rPr lang="en-US" sz="1800" i="1" dirty="0"/>
              <a:t> Al </a:t>
            </a:r>
            <a:r>
              <a:rPr lang="en-US" sz="1800" i="1" dirty="0" err="1"/>
              <a:t>Azzawi</a:t>
            </a:r>
            <a:endParaRPr lang="en-US" sz="1800" i="1" dirty="0"/>
          </a:p>
        </p:txBody>
      </p:sp>
      <p:sp>
        <p:nvSpPr>
          <p:cNvPr id="3" name="Subtitle 2"/>
          <p:cNvSpPr>
            <a:spLocks noGrp="1"/>
          </p:cNvSpPr>
          <p:nvPr>
            <p:ph type="subTitle" idx="1"/>
          </p:nvPr>
        </p:nvSpPr>
        <p:spPr>
          <a:xfrm>
            <a:off x="381000" y="762000"/>
            <a:ext cx="8534400" cy="5638800"/>
          </a:xfrm>
        </p:spPr>
        <p:txBody>
          <a:bodyPr>
            <a:normAutofit/>
          </a:bodyPr>
          <a:lstStyle/>
          <a:p>
            <a:pPr algn="l"/>
            <a:r>
              <a:rPr lang="en-US" sz="2400" i="1" dirty="0">
                <a:solidFill>
                  <a:srgbClr val="FF0000"/>
                </a:solidFill>
              </a:rPr>
              <a:t>Lecture 3:</a:t>
            </a:r>
            <a:r>
              <a:rPr lang="en-US" sz="2400" dirty="0">
                <a:solidFill>
                  <a:schemeClr val="tx1"/>
                </a:solidFill>
              </a:rPr>
              <a:t> </a:t>
            </a:r>
            <a:r>
              <a:rPr lang="en-US" sz="2400" i="1" dirty="0">
                <a:solidFill>
                  <a:srgbClr val="FF0000"/>
                </a:solidFill>
              </a:rPr>
              <a:t>Matrix</a:t>
            </a:r>
            <a:r>
              <a:rPr lang="en-US" sz="2200" i="1" dirty="0">
                <a:solidFill>
                  <a:schemeClr val="tx2"/>
                </a:solidFill>
              </a:rPr>
              <a:t> </a:t>
            </a:r>
          </a:p>
          <a:p>
            <a:pPr algn="l"/>
            <a:endParaRPr lang="en-US" sz="2200" i="1" dirty="0">
              <a:solidFill>
                <a:schemeClr val="tx2"/>
              </a:solidFill>
            </a:endParaRPr>
          </a:p>
          <a:p>
            <a:pPr algn="just"/>
            <a:r>
              <a:rPr lang="en-US" sz="1800" dirty="0">
                <a:solidFill>
                  <a:schemeClr val="tx1"/>
                </a:solidFill>
              </a:rPr>
              <a:t>Aluminum and its alloys have attracted the most attention as matrix material in metal matrix composites. Commercially, pure aluminum has been used for its good corrosion resistance. Aluminum alloys, such as 201, 6061, and 1100, have been used for their higher tensile strength–weight ratios. Carbon fiber is used with aluminum alloys; however, at typical fabrication temperatures of 5008C or higher, carbon reacts with aluminum to form aluminum carbide (Al4C3), which severely degrades the mechanical properties of the composite. Protective coatings of either titanium boride (TiB2) or sodium has been used on carbon fibers to reduce the problem of fiber degradation as well as to improve their wetting with the aluminum alloy matrix. Carbon fiber-reinforced aluminum composites are inherently prone to galvanic corrosion, in which carbon fibers act as a cathode owing to a corrosion potential of 1 V higher than that of aluminum. A more common reinforcement for aluminum alloys is </a:t>
            </a:r>
            <a:r>
              <a:rPr lang="en-US" sz="1800" dirty="0" err="1">
                <a:solidFill>
                  <a:schemeClr val="tx1"/>
                </a:solidFill>
              </a:rPr>
              <a:t>SiC.</a:t>
            </a:r>
            <a:endParaRPr lang="en-US" sz="1800" dirty="0">
              <a:solidFill>
                <a:schemeClr val="tx1"/>
              </a:solidFill>
            </a:endParaRPr>
          </a:p>
        </p:txBody>
      </p:sp>
      <p:sp>
        <p:nvSpPr>
          <p:cNvPr id="4" name="Slide Number Placeholder 3"/>
          <p:cNvSpPr>
            <a:spLocks noGrp="1"/>
          </p:cNvSpPr>
          <p:nvPr>
            <p:ph type="sldNum" sz="quarter" idx="12"/>
          </p:nvPr>
        </p:nvSpPr>
        <p:spPr/>
        <p:txBody>
          <a:bodyPr/>
          <a:lstStyle/>
          <a:p>
            <a:fld id="{D88D4192-2753-4076-A185-6990D7EA4EDA}" type="slidenum">
              <a:rPr lang="en-US" smtClean="0"/>
              <a:t>18</a:t>
            </a:fld>
            <a:endParaRPr lang="en-US" dirty="0"/>
          </a:p>
        </p:txBody>
      </p:sp>
      <p:sp>
        <p:nvSpPr>
          <p:cNvPr id="5" name="Date Placeholder 4"/>
          <p:cNvSpPr>
            <a:spLocks noGrp="1"/>
          </p:cNvSpPr>
          <p:nvPr>
            <p:ph type="dt" sz="half" idx="10"/>
          </p:nvPr>
        </p:nvSpPr>
        <p:spPr/>
        <p:txBody>
          <a:bodyPr/>
          <a:lstStyle/>
          <a:p>
            <a:fld id="{D0EF88A6-7085-4034-9183-7DDB7227ED7B}" type="datetime1">
              <a:rPr lang="en-US" smtClean="0"/>
              <a:t>5/1/2019</a:t>
            </a:fld>
            <a:endParaRPr lang="en-US"/>
          </a:p>
        </p:txBody>
      </p:sp>
      <p:cxnSp>
        <p:nvCxnSpPr>
          <p:cNvPr id="8" name="Straight Connector 7"/>
          <p:cNvCxnSpPr/>
          <p:nvPr/>
        </p:nvCxnSpPr>
        <p:spPr>
          <a:xfrm>
            <a:off x="381000" y="685800"/>
            <a:ext cx="8458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9004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763000" cy="609599"/>
          </a:xfrm>
        </p:spPr>
        <p:txBody>
          <a:bodyPr>
            <a:normAutofit fontScale="90000"/>
          </a:bodyPr>
          <a:lstStyle/>
          <a:p>
            <a:r>
              <a:rPr lang="en-US" sz="1800" i="1" dirty="0"/>
              <a:t>Composite materials						</a:t>
            </a:r>
            <a:r>
              <a:rPr lang="en-US" sz="1800" i="1" dirty="0" err="1"/>
              <a:t>Wessam</a:t>
            </a:r>
            <a:r>
              <a:rPr lang="en-US" sz="1800" i="1" dirty="0"/>
              <a:t> Al </a:t>
            </a:r>
            <a:r>
              <a:rPr lang="en-US" sz="1800" i="1" dirty="0" err="1"/>
              <a:t>Azzawi</a:t>
            </a:r>
            <a:endParaRPr lang="en-US" sz="1800" i="1" dirty="0"/>
          </a:p>
        </p:txBody>
      </p:sp>
      <p:sp>
        <p:nvSpPr>
          <p:cNvPr id="3" name="Subtitle 2"/>
          <p:cNvSpPr>
            <a:spLocks noGrp="1"/>
          </p:cNvSpPr>
          <p:nvPr>
            <p:ph type="subTitle" idx="1"/>
          </p:nvPr>
        </p:nvSpPr>
        <p:spPr>
          <a:xfrm>
            <a:off x="381000" y="762000"/>
            <a:ext cx="8153400" cy="5410200"/>
          </a:xfrm>
        </p:spPr>
        <p:txBody>
          <a:bodyPr>
            <a:normAutofit/>
          </a:bodyPr>
          <a:lstStyle/>
          <a:p>
            <a:pPr algn="l"/>
            <a:r>
              <a:rPr lang="en-US" sz="2400" i="1" dirty="0">
                <a:solidFill>
                  <a:srgbClr val="FF0000"/>
                </a:solidFill>
              </a:rPr>
              <a:t>Lecture 3:</a:t>
            </a:r>
            <a:r>
              <a:rPr lang="en-US" sz="2400" dirty="0">
                <a:solidFill>
                  <a:schemeClr val="tx1"/>
                </a:solidFill>
              </a:rPr>
              <a:t> </a:t>
            </a:r>
            <a:r>
              <a:rPr lang="en-US" sz="2400" i="1" dirty="0">
                <a:solidFill>
                  <a:srgbClr val="FF0000"/>
                </a:solidFill>
              </a:rPr>
              <a:t>Matrix</a:t>
            </a:r>
          </a:p>
          <a:p>
            <a:pPr algn="l"/>
            <a:r>
              <a:rPr lang="en-US" sz="2200" i="1" dirty="0">
                <a:solidFill>
                  <a:schemeClr val="tx2"/>
                </a:solidFill>
              </a:rPr>
              <a:t>Types of matrix </a:t>
            </a:r>
          </a:p>
        </p:txBody>
      </p:sp>
      <p:sp>
        <p:nvSpPr>
          <p:cNvPr id="4" name="Slide Number Placeholder 3"/>
          <p:cNvSpPr>
            <a:spLocks noGrp="1"/>
          </p:cNvSpPr>
          <p:nvPr>
            <p:ph type="sldNum" sz="quarter" idx="12"/>
          </p:nvPr>
        </p:nvSpPr>
        <p:spPr/>
        <p:txBody>
          <a:bodyPr/>
          <a:lstStyle/>
          <a:p>
            <a:fld id="{D88D4192-2753-4076-A185-6990D7EA4EDA}" type="slidenum">
              <a:rPr lang="en-US" smtClean="0"/>
              <a:t>2</a:t>
            </a:fld>
            <a:endParaRPr lang="en-US" dirty="0"/>
          </a:p>
        </p:txBody>
      </p:sp>
      <p:sp>
        <p:nvSpPr>
          <p:cNvPr id="5" name="Date Placeholder 4"/>
          <p:cNvSpPr>
            <a:spLocks noGrp="1"/>
          </p:cNvSpPr>
          <p:nvPr>
            <p:ph type="dt" sz="half" idx="10"/>
          </p:nvPr>
        </p:nvSpPr>
        <p:spPr/>
        <p:txBody>
          <a:bodyPr/>
          <a:lstStyle/>
          <a:p>
            <a:fld id="{D0EF88A6-7085-4034-9183-7DDB7227ED7B}" type="datetime1">
              <a:rPr lang="en-US" smtClean="0"/>
              <a:t>5/1/2019</a:t>
            </a:fld>
            <a:endParaRPr lang="en-US"/>
          </a:p>
        </p:txBody>
      </p:sp>
      <p:cxnSp>
        <p:nvCxnSpPr>
          <p:cNvPr id="8" name="Straight Connector 7"/>
          <p:cNvCxnSpPr/>
          <p:nvPr/>
        </p:nvCxnSpPr>
        <p:spPr>
          <a:xfrm>
            <a:off x="381000" y="685800"/>
            <a:ext cx="8458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381000" y="1785878"/>
            <a:ext cx="8458200" cy="2862322"/>
          </a:xfrm>
          <a:prstGeom prst="rect">
            <a:avLst/>
          </a:prstGeom>
        </p:spPr>
        <p:txBody>
          <a:bodyPr wrap="square">
            <a:spAutoFit/>
          </a:bodyPr>
          <a:lstStyle/>
          <a:p>
            <a:pPr algn="just"/>
            <a:r>
              <a:rPr lang="en-US" dirty="0"/>
              <a:t>Table 1 lists various matrix materials that have been used either commercially or in research. </a:t>
            </a:r>
          </a:p>
          <a:p>
            <a:pPr algn="just"/>
            <a:r>
              <a:rPr lang="en-US" dirty="0"/>
              <a:t>Among these, </a:t>
            </a:r>
            <a:r>
              <a:rPr lang="en-US" i="1" dirty="0">
                <a:solidFill>
                  <a:schemeClr val="tx2"/>
                </a:solidFill>
              </a:rPr>
              <a:t>thermoset polymers</a:t>
            </a:r>
            <a:r>
              <a:rPr lang="en-US" dirty="0"/>
              <a:t>, such as epoxies, polyesters, and vinyl esters, are more commonly used as matrix material in continuous or long fiber reinforced composites because of the ease of processing due to their low viscosity. </a:t>
            </a:r>
          </a:p>
          <a:p>
            <a:pPr algn="just"/>
            <a:r>
              <a:rPr lang="en-US" i="1" dirty="0">
                <a:solidFill>
                  <a:schemeClr val="tx2"/>
                </a:solidFill>
              </a:rPr>
              <a:t>Thermoplastic polymers</a:t>
            </a:r>
            <a:r>
              <a:rPr lang="en-US" dirty="0"/>
              <a:t> are more commonly used with short fiber reinforced composites that are injection molded; however, the interest in continuous fiber reinforced thermoplastic matrix is growing. </a:t>
            </a:r>
          </a:p>
          <a:p>
            <a:pPr algn="just"/>
            <a:r>
              <a:rPr lang="en-US" i="1" dirty="0">
                <a:solidFill>
                  <a:schemeClr val="tx2"/>
                </a:solidFill>
              </a:rPr>
              <a:t>Metallic</a:t>
            </a:r>
            <a:r>
              <a:rPr lang="en-US" dirty="0"/>
              <a:t> and </a:t>
            </a:r>
            <a:r>
              <a:rPr lang="en-US" i="1" dirty="0">
                <a:solidFill>
                  <a:schemeClr val="tx2"/>
                </a:solidFill>
              </a:rPr>
              <a:t>ceramic</a:t>
            </a:r>
            <a:r>
              <a:rPr lang="en-US" dirty="0"/>
              <a:t> matrices are primarily considered for high temperature applications. We briefly discuss these three categories of matrix in this section.</a:t>
            </a:r>
          </a:p>
        </p:txBody>
      </p:sp>
    </p:spTree>
    <p:extLst>
      <p:ext uri="{BB962C8B-B14F-4D97-AF65-F5344CB8AC3E}">
        <p14:creationId xmlns:p14="http://schemas.microsoft.com/office/powerpoint/2010/main" val="4079141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763000" cy="609599"/>
          </a:xfrm>
        </p:spPr>
        <p:txBody>
          <a:bodyPr>
            <a:normAutofit fontScale="90000"/>
          </a:bodyPr>
          <a:lstStyle/>
          <a:p>
            <a:r>
              <a:rPr lang="en-US" sz="1800" i="1" dirty="0"/>
              <a:t>Composite materials						</a:t>
            </a:r>
            <a:r>
              <a:rPr lang="en-US" sz="1800" i="1" dirty="0" err="1"/>
              <a:t>Wessam</a:t>
            </a:r>
            <a:r>
              <a:rPr lang="en-US" sz="1800" i="1" dirty="0"/>
              <a:t> Al </a:t>
            </a:r>
            <a:r>
              <a:rPr lang="en-US" sz="1800" i="1" dirty="0" err="1"/>
              <a:t>Azzawi</a:t>
            </a:r>
            <a:endParaRPr lang="en-US" sz="1800" i="1" dirty="0"/>
          </a:p>
        </p:txBody>
      </p:sp>
      <p:sp>
        <p:nvSpPr>
          <p:cNvPr id="3" name="Subtitle 2"/>
          <p:cNvSpPr>
            <a:spLocks noGrp="1"/>
          </p:cNvSpPr>
          <p:nvPr>
            <p:ph type="subTitle" idx="1"/>
          </p:nvPr>
        </p:nvSpPr>
        <p:spPr>
          <a:xfrm>
            <a:off x="381000" y="762000"/>
            <a:ext cx="8610600" cy="5410200"/>
          </a:xfrm>
        </p:spPr>
        <p:txBody>
          <a:bodyPr>
            <a:normAutofit fontScale="70000" lnSpcReduction="20000"/>
          </a:bodyPr>
          <a:lstStyle/>
          <a:p>
            <a:pPr algn="l"/>
            <a:r>
              <a:rPr lang="en-US" sz="2200" i="1" dirty="0">
                <a:solidFill>
                  <a:schemeClr val="tx2"/>
                </a:solidFill>
              </a:rPr>
              <a:t>TABLE 1</a:t>
            </a:r>
          </a:p>
          <a:p>
            <a:pPr algn="l"/>
            <a:r>
              <a:rPr lang="en-US" sz="2200" i="1" dirty="0">
                <a:solidFill>
                  <a:schemeClr val="tx2"/>
                </a:solidFill>
              </a:rPr>
              <a:t>Matrix Materials</a:t>
            </a:r>
          </a:p>
          <a:p>
            <a:pPr algn="l"/>
            <a:r>
              <a:rPr lang="en-US" sz="2200" i="1" dirty="0">
                <a:solidFill>
                  <a:schemeClr val="tx2"/>
                </a:solidFill>
              </a:rPr>
              <a:t>POLYMERIC</a:t>
            </a:r>
          </a:p>
          <a:p>
            <a:pPr marL="228600" indent="-228600" algn="l">
              <a:buFont typeface="Arial" panose="020B0604020202020204" pitchFamily="34" charset="0"/>
              <a:buChar char="•"/>
            </a:pPr>
            <a:r>
              <a:rPr lang="en-US" sz="2200" i="1" dirty="0">
                <a:solidFill>
                  <a:schemeClr val="tx2"/>
                </a:solidFill>
              </a:rPr>
              <a:t>Thermoset polymers</a:t>
            </a:r>
          </a:p>
          <a:p>
            <a:pPr marL="457200" indent="-228600" algn="l">
              <a:buFont typeface="Wingdings" panose="05000000000000000000" pitchFamily="2" charset="2"/>
              <a:buChar char="ü"/>
            </a:pPr>
            <a:r>
              <a:rPr lang="en-US" sz="2200" i="1" dirty="0">
                <a:solidFill>
                  <a:schemeClr val="tx2"/>
                </a:solidFill>
              </a:rPr>
              <a:t>Epoxies: </a:t>
            </a:r>
            <a:r>
              <a:rPr lang="en-US" sz="2200" dirty="0">
                <a:solidFill>
                  <a:schemeClr val="tx1"/>
                </a:solidFill>
              </a:rPr>
              <a:t>principally used in aerospace and aircraft applications</a:t>
            </a:r>
          </a:p>
          <a:p>
            <a:pPr marL="457200" indent="-228600" algn="l">
              <a:buFont typeface="Wingdings" panose="05000000000000000000" pitchFamily="2" charset="2"/>
              <a:buChar char="ü"/>
            </a:pPr>
            <a:r>
              <a:rPr lang="en-US" sz="2200" i="1" dirty="0">
                <a:solidFill>
                  <a:schemeClr val="tx2"/>
                </a:solidFill>
              </a:rPr>
              <a:t>Polyesters, vinyl esters: </a:t>
            </a:r>
            <a:r>
              <a:rPr lang="en-US" sz="2200" dirty="0">
                <a:solidFill>
                  <a:schemeClr val="tx1"/>
                </a:solidFill>
              </a:rPr>
              <a:t>commonly used in automotive, marine, chemical, and electrical applications</a:t>
            </a:r>
          </a:p>
          <a:p>
            <a:pPr marL="457200" indent="-228600" algn="l">
              <a:buFont typeface="Wingdings" panose="05000000000000000000" pitchFamily="2" charset="2"/>
              <a:buChar char="ü"/>
            </a:pPr>
            <a:r>
              <a:rPr lang="en-US" sz="2200" i="1" dirty="0" err="1">
                <a:solidFill>
                  <a:schemeClr val="tx2"/>
                </a:solidFill>
              </a:rPr>
              <a:t>Phenolics</a:t>
            </a:r>
            <a:r>
              <a:rPr lang="en-US" sz="2200" i="1" dirty="0">
                <a:solidFill>
                  <a:schemeClr val="tx2"/>
                </a:solidFill>
              </a:rPr>
              <a:t>: </a:t>
            </a:r>
            <a:r>
              <a:rPr lang="en-US" sz="2200" dirty="0">
                <a:solidFill>
                  <a:schemeClr val="tx1"/>
                </a:solidFill>
              </a:rPr>
              <a:t>used in bulk molding compounds</a:t>
            </a:r>
          </a:p>
          <a:p>
            <a:pPr marL="228600" indent="177800" algn="l">
              <a:buFont typeface="Wingdings" panose="05000000000000000000" pitchFamily="2" charset="2"/>
              <a:buChar char="ü"/>
            </a:pPr>
            <a:r>
              <a:rPr lang="en-US" sz="2200" i="1" dirty="0">
                <a:solidFill>
                  <a:schemeClr val="tx2"/>
                </a:solidFill>
              </a:rPr>
              <a:t>Polyimides, </a:t>
            </a:r>
            <a:r>
              <a:rPr lang="en-US" sz="2200" i="1" dirty="0" err="1">
                <a:solidFill>
                  <a:schemeClr val="tx2"/>
                </a:solidFill>
              </a:rPr>
              <a:t>polybenzimidazoles</a:t>
            </a:r>
            <a:r>
              <a:rPr lang="en-US" sz="2200" i="1" dirty="0">
                <a:solidFill>
                  <a:schemeClr val="tx2"/>
                </a:solidFill>
              </a:rPr>
              <a:t> (PBI), </a:t>
            </a:r>
            <a:r>
              <a:rPr lang="en-US" sz="2200" i="1" dirty="0" err="1">
                <a:solidFill>
                  <a:schemeClr val="tx2"/>
                </a:solidFill>
              </a:rPr>
              <a:t>polyphenylquinoxaline</a:t>
            </a:r>
            <a:r>
              <a:rPr lang="en-US" sz="2200" i="1" dirty="0">
                <a:solidFill>
                  <a:schemeClr val="tx2"/>
                </a:solidFill>
              </a:rPr>
              <a:t> (PPQ): </a:t>
            </a:r>
            <a:r>
              <a:rPr lang="en-US" sz="2200" dirty="0">
                <a:solidFill>
                  <a:schemeClr val="tx1"/>
                </a:solidFill>
              </a:rPr>
              <a:t>for high-temperature</a:t>
            </a:r>
          </a:p>
          <a:p>
            <a:pPr marL="228600" indent="177800" algn="l"/>
            <a:r>
              <a:rPr lang="en-US" sz="2200" dirty="0">
                <a:solidFill>
                  <a:schemeClr val="tx1"/>
                </a:solidFill>
              </a:rPr>
              <a:t>aerospace applications (temperature range: 2508C–4008C)</a:t>
            </a:r>
          </a:p>
          <a:p>
            <a:pPr marL="457200" indent="-228600" algn="l">
              <a:buFont typeface="Wingdings" panose="05000000000000000000" pitchFamily="2" charset="2"/>
              <a:buChar char="ü"/>
            </a:pPr>
            <a:r>
              <a:rPr lang="en-US" sz="2200" i="1" dirty="0">
                <a:solidFill>
                  <a:schemeClr val="tx2"/>
                </a:solidFill>
              </a:rPr>
              <a:t>Cyanate ester</a:t>
            </a:r>
          </a:p>
          <a:p>
            <a:pPr marL="228600" indent="-228600" algn="l">
              <a:buFont typeface="Arial" panose="020B0604020202020204" pitchFamily="34" charset="0"/>
              <a:buChar char="•"/>
            </a:pPr>
            <a:r>
              <a:rPr lang="en-US" sz="2200" i="1" dirty="0">
                <a:solidFill>
                  <a:schemeClr val="tx2"/>
                </a:solidFill>
              </a:rPr>
              <a:t>Thermoplastic polymers</a:t>
            </a:r>
          </a:p>
          <a:p>
            <a:pPr marL="457200" indent="-228600" algn="l">
              <a:buFont typeface="Wingdings" panose="05000000000000000000" pitchFamily="2" charset="2"/>
              <a:buChar char="ü"/>
            </a:pPr>
            <a:r>
              <a:rPr lang="en-US" sz="2200" i="1" dirty="0">
                <a:solidFill>
                  <a:schemeClr val="tx2"/>
                </a:solidFill>
              </a:rPr>
              <a:t>Nylons (such as nylon 6, nylon 6,6), thermoplastic polyesters (such as PET, PBT),</a:t>
            </a:r>
          </a:p>
          <a:p>
            <a:pPr marL="457200" algn="l"/>
            <a:r>
              <a:rPr lang="en-US" sz="2200" i="1" dirty="0">
                <a:solidFill>
                  <a:schemeClr val="tx2"/>
                </a:solidFill>
              </a:rPr>
              <a:t>polycarbonate (PC), </a:t>
            </a:r>
            <a:r>
              <a:rPr lang="en-US" sz="2200" i="1" dirty="0" err="1">
                <a:solidFill>
                  <a:schemeClr val="tx2"/>
                </a:solidFill>
              </a:rPr>
              <a:t>polyacetals</a:t>
            </a:r>
            <a:r>
              <a:rPr lang="en-US" sz="2200" i="1" dirty="0">
                <a:solidFill>
                  <a:schemeClr val="tx2"/>
                </a:solidFill>
              </a:rPr>
              <a:t>: </a:t>
            </a:r>
            <a:r>
              <a:rPr lang="en-US" sz="2100" dirty="0">
                <a:solidFill>
                  <a:schemeClr val="tx1"/>
                </a:solidFill>
              </a:rPr>
              <a:t>used with discontinuous fibers in injection-molded</a:t>
            </a:r>
          </a:p>
          <a:p>
            <a:pPr marL="457200" algn="l"/>
            <a:r>
              <a:rPr lang="en-US" sz="2100" dirty="0">
                <a:solidFill>
                  <a:schemeClr val="tx1"/>
                </a:solidFill>
              </a:rPr>
              <a:t>articles</a:t>
            </a:r>
          </a:p>
          <a:p>
            <a:pPr marL="457200" indent="-228600" algn="l">
              <a:buFont typeface="Wingdings" panose="05000000000000000000" pitchFamily="2" charset="2"/>
              <a:buChar char="ü"/>
            </a:pPr>
            <a:r>
              <a:rPr lang="en-US" sz="2200" i="1" dirty="0">
                <a:solidFill>
                  <a:schemeClr val="tx2"/>
                </a:solidFill>
              </a:rPr>
              <a:t>Polyamide-imide (PAI), polyether ether ketone (PEEK), </a:t>
            </a:r>
            <a:r>
              <a:rPr lang="en-US" sz="2200" i="1" dirty="0" err="1">
                <a:solidFill>
                  <a:schemeClr val="tx2"/>
                </a:solidFill>
              </a:rPr>
              <a:t>polysulfone</a:t>
            </a:r>
            <a:r>
              <a:rPr lang="en-US" sz="2200" i="1" dirty="0">
                <a:solidFill>
                  <a:schemeClr val="tx2"/>
                </a:solidFill>
              </a:rPr>
              <a:t> (PSUL), </a:t>
            </a:r>
            <a:r>
              <a:rPr lang="en-US" sz="2200" i="1" dirty="0" err="1">
                <a:solidFill>
                  <a:schemeClr val="tx2"/>
                </a:solidFill>
              </a:rPr>
              <a:t>polyphenylene</a:t>
            </a:r>
            <a:endParaRPr lang="en-US" sz="2200" i="1" dirty="0">
              <a:solidFill>
                <a:schemeClr val="tx2"/>
              </a:solidFill>
            </a:endParaRPr>
          </a:p>
          <a:p>
            <a:pPr marL="457200" algn="l"/>
            <a:r>
              <a:rPr lang="en-US" sz="2200" i="1" dirty="0">
                <a:solidFill>
                  <a:schemeClr val="tx2"/>
                </a:solidFill>
              </a:rPr>
              <a:t>sulfide (PPS), </a:t>
            </a:r>
            <a:r>
              <a:rPr lang="en-US" sz="2200" i="1" dirty="0" err="1">
                <a:solidFill>
                  <a:schemeClr val="tx2"/>
                </a:solidFill>
              </a:rPr>
              <a:t>polyetherimide</a:t>
            </a:r>
            <a:r>
              <a:rPr lang="en-US" sz="2200" i="1" dirty="0">
                <a:solidFill>
                  <a:schemeClr val="tx2"/>
                </a:solidFill>
              </a:rPr>
              <a:t> (PEI): </a:t>
            </a:r>
            <a:r>
              <a:rPr lang="en-US" sz="2200" dirty="0">
                <a:solidFill>
                  <a:schemeClr val="tx1"/>
                </a:solidFill>
              </a:rPr>
              <a:t>suitable for moderately high temperature applications</a:t>
            </a:r>
          </a:p>
          <a:p>
            <a:pPr marL="457200" algn="l"/>
            <a:r>
              <a:rPr lang="en-US" sz="2200" dirty="0">
                <a:solidFill>
                  <a:schemeClr val="tx1"/>
                </a:solidFill>
              </a:rPr>
              <a:t>with continuous fibers</a:t>
            </a:r>
          </a:p>
          <a:p>
            <a:pPr algn="l"/>
            <a:r>
              <a:rPr lang="en-US" sz="2200" i="1" dirty="0">
                <a:solidFill>
                  <a:schemeClr val="tx2"/>
                </a:solidFill>
              </a:rPr>
              <a:t>METALLIC</a:t>
            </a:r>
          </a:p>
          <a:p>
            <a:pPr marL="457200" algn="l"/>
            <a:r>
              <a:rPr lang="en-US" sz="2200" i="1" dirty="0">
                <a:solidFill>
                  <a:schemeClr val="tx2"/>
                </a:solidFill>
              </a:rPr>
              <a:t>Aluminum and its alloys, titanium alloys, magnesium alloys, copper-based alloys, nickel-based </a:t>
            </a:r>
            <a:r>
              <a:rPr lang="en-US" sz="2200" i="1" dirty="0" err="1">
                <a:solidFill>
                  <a:schemeClr val="tx2"/>
                </a:solidFill>
              </a:rPr>
              <a:t>superalloys</a:t>
            </a:r>
            <a:r>
              <a:rPr lang="en-US" sz="2200" i="1" dirty="0">
                <a:solidFill>
                  <a:schemeClr val="tx2"/>
                </a:solidFill>
              </a:rPr>
              <a:t>, stainless steel: </a:t>
            </a:r>
            <a:r>
              <a:rPr lang="en-US" sz="2200" dirty="0">
                <a:solidFill>
                  <a:schemeClr val="tx1"/>
                </a:solidFill>
              </a:rPr>
              <a:t>suitable for high-temperature applications (temperature range: 3008C–5008C)</a:t>
            </a:r>
          </a:p>
          <a:p>
            <a:pPr algn="l"/>
            <a:r>
              <a:rPr lang="en-US" sz="2200" i="1" dirty="0">
                <a:solidFill>
                  <a:schemeClr val="tx2"/>
                </a:solidFill>
              </a:rPr>
              <a:t>CERAMIC</a:t>
            </a:r>
          </a:p>
          <a:p>
            <a:pPr marL="457200" algn="l"/>
            <a:r>
              <a:rPr lang="en-US" sz="2200" i="1" dirty="0">
                <a:solidFill>
                  <a:schemeClr val="tx2"/>
                </a:solidFill>
              </a:rPr>
              <a:t>Aluminum oxide (Al2O3), carbon, silicon carbide (</a:t>
            </a:r>
            <a:r>
              <a:rPr lang="en-US" sz="2200" i="1" dirty="0" err="1">
                <a:solidFill>
                  <a:schemeClr val="tx2"/>
                </a:solidFill>
              </a:rPr>
              <a:t>SiC</a:t>
            </a:r>
            <a:r>
              <a:rPr lang="en-US" sz="2200" i="1" dirty="0">
                <a:solidFill>
                  <a:schemeClr val="tx2"/>
                </a:solidFill>
              </a:rPr>
              <a:t>), silicon nitride (Si3N4): </a:t>
            </a:r>
            <a:r>
              <a:rPr lang="en-US" sz="2200" dirty="0">
                <a:solidFill>
                  <a:schemeClr val="tx1"/>
                </a:solidFill>
              </a:rPr>
              <a:t>suitable for high-temperature applications</a:t>
            </a:r>
          </a:p>
        </p:txBody>
      </p:sp>
      <p:sp>
        <p:nvSpPr>
          <p:cNvPr id="4" name="Slide Number Placeholder 3"/>
          <p:cNvSpPr>
            <a:spLocks noGrp="1"/>
          </p:cNvSpPr>
          <p:nvPr>
            <p:ph type="sldNum" sz="quarter" idx="12"/>
          </p:nvPr>
        </p:nvSpPr>
        <p:spPr/>
        <p:txBody>
          <a:bodyPr/>
          <a:lstStyle/>
          <a:p>
            <a:fld id="{D88D4192-2753-4076-A185-6990D7EA4EDA}" type="slidenum">
              <a:rPr lang="en-US" smtClean="0"/>
              <a:t>3</a:t>
            </a:fld>
            <a:endParaRPr lang="en-US" dirty="0"/>
          </a:p>
        </p:txBody>
      </p:sp>
      <p:sp>
        <p:nvSpPr>
          <p:cNvPr id="5" name="Date Placeholder 4"/>
          <p:cNvSpPr>
            <a:spLocks noGrp="1"/>
          </p:cNvSpPr>
          <p:nvPr>
            <p:ph type="dt" sz="half" idx="10"/>
          </p:nvPr>
        </p:nvSpPr>
        <p:spPr/>
        <p:txBody>
          <a:bodyPr/>
          <a:lstStyle/>
          <a:p>
            <a:fld id="{D0EF88A6-7085-4034-9183-7DDB7227ED7B}" type="datetime1">
              <a:rPr lang="en-US" smtClean="0"/>
              <a:t>5/1/2019</a:t>
            </a:fld>
            <a:endParaRPr lang="en-US"/>
          </a:p>
        </p:txBody>
      </p:sp>
      <p:cxnSp>
        <p:nvCxnSpPr>
          <p:cNvPr id="8" name="Straight Connector 7"/>
          <p:cNvCxnSpPr/>
          <p:nvPr/>
        </p:nvCxnSpPr>
        <p:spPr>
          <a:xfrm>
            <a:off x="381000" y="685800"/>
            <a:ext cx="8458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4367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763000" cy="609599"/>
          </a:xfrm>
        </p:spPr>
        <p:txBody>
          <a:bodyPr>
            <a:normAutofit fontScale="90000"/>
          </a:bodyPr>
          <a:lstStyle/>
          <a:p>
            <a:r>
              <a:rPr lang="en-US" sz="1800" i="1" dirty="0"/>
              <a:t>Composite materials						</a:t>
            </a:r>
            <a:r>
              <a:rPr lang="en-US" sz="1800" i="1" dirty="0" err="1"/>
              <a:t>Wessam</a:t>
            </a:r>
            <a:r>
              <a:rPr lang="en-US" sz="1800" i="1" dirty="0"/>
              <a:t> Al </a:t>
            </a:r>
            <a:r>
              <a:rPr lang="en-US" sz="1800" i="1" dirty="0" err="1"/>
              <a:t>Azzawi</a:t>
            </a:r>
            <a:endParaRPr lang="en-US" sz="1800" i="1" dirty="0"/>
          </a:p>
        </p:txBody>
      </p:sp>
      <p:sp>
        <p:nvSpPr>
          <p:cNvPr id="3" name="Subtitle 2"/>
          <p:cNvSpPr>
            <a:spLocks noGrp="1"/>
          </p:cNvSpPr>
          <p:nvPr>
            <p:ph type="subTitle" idx="1"/>
          </p:nvPr>
        </p:nvSpPr>
        <p:spPr>
          <a:xfrm>
            <a:off x="381000" y="762000"/>
            <a:ext cx="8153400" cy="5410200"/>
          </a:xfrm>
        </p:spPr>
        <p:txBody>
          <a:bodyPr>
            <a:normAutofit/>
          </a:bodyPr>
          <a:lstStyle/>
          <a:p>
            <a:pPr algn="l"/>
            <a:r>
              <a:rPr lang="en-US" sz="2400" i="1" dirty="0">
                <a:solidFill>
                  <a:srgbClr val="FF0000"/>
                </a:solidFill>
              </a:rPr>
              <a:t>Lecture 3:</a:t>
            </a:r>
            <a:r>
              <a:rPr lang="en-US" sz="2400" dirty="0">
                <a:solidFill>
                  <a:schemeClr val="tx1"/>
                </a:solidFill>
              </a:rPr>
              <a:t> </a:t>
            </a:r>
            <a:r>
              <a:rPr lang="en-US" sz="2200" i="1" dirty="0">
                <a:solidFill>
                  <a:schemeClr val="tx2"/>
                </a:solidFill>
              </a:rPr>
              <a:t>Matrix </a:t>
            </a:r>
          </a:p>
          <a:p>
            <a:pPr algn="just"/>
            <a:r>
              <a:rPr lang="en-US" sz="2000" dirty="0">
                <a:solidFill>
                  <a:schemeClr val="tx1"/>
                </a:solidFill>
              </a:rPr>
              <a:t>The most common advanced composites are polymer matrix composites (PMCs) consisting of a polymer (e.g., epoxy, polyester, urethane). The reasons why they are the most common composites include:</a:t>
            </a:r>
          </a:p>
          <a:p>
            <a:pPr marL="520700" indent="-342900" algn="just">
              <a:buFont typeface="+mj-lt"/>
              <a:buAutoNum type="arabicPeriod"/>
            </a:pPr>
            <a:r>
              <a:rPr lang="en-US" sz="2000" dirty="0">
                <a:solidFill>
                  <a:schemeClr val="tx1"/>
                </a:solidFill>
              </a:rPr>
              <a:t>Their low cost</a:t>
            </a:r>
          </a:p>
          <a:p>
            <a:pPr marL="520700" indent="-342900" algn="just">
              <a:buFont typeface="+mj-lt"/>
              <a:buAutoNum type="arabicPeriod"/>
            </a:pPr>
            <a:r>
              <a:rPr lang="en-US" sz="2000" dirty="0">
                <a:solidFill>
                  <a:schemeClr val="tx1"/>
                </a:solidFill>
              </a:rPr>
              <a:t>Low weight </a:t>
            </a:r>
          </a:p>
          <a:p>
            <a:pPr marL="520700" indent="-342900" algn="just">
              <a:buFont typeface="+mj-lt"/>
              <a:buAutoNum type="arabicPeriod"/>
            </a:pPr>
            <a:r>
              <a:rPr lang="en-US" sz="2000" dirty="0">
                <a:solidFill>
                  <a:schemeClr val="tx1"/>
                </a:solidFill>
              </a:rPr>
              <a:t>The simple manufacturing principles</a:t>
            </a:r>
          </a:p>
          <a:p>
            <a:pPr marL="520700" indent="-342900" algn="just">
              <a:buFont typeface="+mj-lt"/>
              <a:buAutoNum type="arabicPeriod"/>
            </a:pPr>
            <a:r>
              <a:rPr lang="en-US" sz="2000" dirty="0">
                <a:solidFill>
                  <a:schemeClr val="tx1"/>
                </a:solidFill>
              </a:rPr>
              <a:t>Low thermal and electrical conductivity</a:t>
            </a:r>
          </a:p>
          <a:p>
            <a:pPr marL="520700" indent="-342900" algn="just">
              <a:buFont typeface="+mj-lt"/>
              <a:buAutoNum type="arabicPeriod"/>
            </a:pPr>
            <a:r>
              <a:rPr lang="en-US" sz="2000" dirty="0">
                <a:solidFill>
                  <a:schemeClr val="tx1"/>
                </a:solidFill>
              </a:rPr>
              <a:t>Absorb vibration</a:t>
            </a:r>
          </a:p>
          <a:p>
            <a:pPr algn="just"/>
            <a:r>
              <a:rPr lang="en-US" sz="2000" dirty="0">
                <a:solidFill>
                  <a:schemeClr val="tx1"/>
                </a:solidFill>
              </a:rPr>
              <a:t>However, the main drawback of polymers composites are:</a:t>
            </a:r>
          </a:p>
          <a:p>
            <a:pPr marL="520700" indent="-342900" algn="just">
              <a:buFont typeface="+mj-lt"/>
              <a:buAutoNum type="arabicPeriod"/>
            </a:pPr>
            <a:r>
              <a:rPr lang="en-US" sz="2000" dirty="0">
                <a:solidFill>
                  <a:schemeClr val="tx1"/>
                </a:solidFill>
              </a:rPr>
              <a:t>low operating temperatures</a:t>
            </a:r>
          </a:p>
          <a:p>
            <a:pPr marL="520700" indent="-342900" algn="just">
              <a:buFont typeface="+mj-lt"/>
              <a:buAutoNum type="arabicPeriod"/>
            </a:pPr>
            <a:r>
              <a:rPr lang="en-US" sz="2000" dirty="0">
                <a:solidFill>
                  <a:schemeClr val="tx1"/>
                </a:solidFill>
              </a:rPr>
              <a:t>High coefficients of thermal and moisture expansion</a:t>
            </a:r>
          </a:p>
          <a:p>
            <a:pPr marL="520700" indent="-342900" algn="just">
              <a:buFont typeface="+mj-lt"/>
              <a:buAutoNum type="arabicPeriod"/>
            </a:pPr>
            <a:r>
              <a:rPr lang="en-US" sz="2000" dirty="0">
                <a:solidFill>
                  <a:schemeClr val="tx1"/>
                </a:solidFill>
              </a:rPr>
              <a:t>low mechanical properties </a:t>
            </a:r>
          </a:p>
        </p:txBody>
      </p:sp>
      <p:sp>
        <p:nvSpPr>
          <p:cNvPr id="4" name="Slide Number Placeholder 3"/>
          <p:cNvSpPr>
            <a:spLocks noGrp="1"/>
          </p:cNvSpPr>
          <p:nvPr>
            <p:ph type="sldNum" sz="quarter" idx="12"/>
          </p:nvPr>
        </p:nvSpPr>
        <p:spPr/>
        <p:txBody>
          <a:bodyPr/>
          <a:lstStyle/>
          <a:p>
            <a:fld id="{D88D4192-2753-4076-A185-6990D7EA4EDA}" type="slidenum">
              <a:rPr lang="en-US" smtClean="0"/>
              <a:t>4</a:t>
            </a:fld>
            <a:endParaRPr lang="en-US" dirty="0"/>
          </a:p>
        </p:txBody>
      </p:sp>
      <p:sp>
        <p:nvSpPr>
          <p:cNvPr id="5" name="Date Placeholder 4"/>
          <p:cNvSpPr>
            <a:spLocks noGrp="1"/>
          </p:cNvSpPr>
          <p:nvPr>
            <p:ph type="dt" sz="half" idx="10"/>
          </p:nvPr>
        </p:nvSpPr>
        <p:spPr/>
        <p:txBody>
          <a:bodyPr/>
          <a:lstStyle/>
          <a:p>
            <a:fld id="{D0EF88A6-7085-4034-9183-7DDB7227ED7B}" type="datetime1">
              <a:rPr lang="en-US" smtClean="0"/>
              <a:t>5/1/2019</a:t>
            </a:fld>
            <a:endParaRPr lang="en-US"/>
          </a:p>
        </p:txBody>
      </p:sp>
      <p:cxnSp>
        <p:nvCxnSpPr>
          <p:cNvPr id="8" name="Straight Connector 7"/>
          <p:cNvCxnSpPr/>
          <p:nvPr/>
        </p:nvCxnSpPr>
        <p:spPr>
          <a:xfrm>
            <a:off x="381000" y="685800"/>
            <a:ext cx="8458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140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763000" cy="609599"/>
          </a:xfrm>
        </p:spPr>
        <p:txBody>
          <a:bodyPr>
            <a:normAutofit fontScale="90000"/>
          </a:bodyPr>
          <a:lstStyle/>
          <a:p>
            <a:r>
              <a:rPr lang="en-US" sz="1800" i="1" dirty="0"/>
              <a:t>Composite materials						</a:t>
            </a:r>
            <a:r>
              <a:rPr lang="en-US" sz="1800" i="1" dirty="0" err="1"/>
              <a:t>Wessam</a:t>
            </a:r>
            <a:r>
              <a:rPr lang="en-US" sz="1800" i="1" dirty="0"/>
              <a:t> Al </a:t>
            </a:r>
            <a:r>
              <a:rPr lang="en-US" sz="1800" i="1" dirty="0" err="1"/>
              <a:t>Azzawi</a:t>
            </a:r>
            <a:endParaRPr lang="en-US" sz="1800" i="1" dirty="0"/>
          </a:p>
        </p:txBody>
      </p:sp>
      <p:sp>
        <p:nvSpPr>
          <p:cNvPr id="3" name="Subtitle 2"/>
          <p:cNvSpPr>
            <a:spLocks noGrp="1"/>
          </p:cNvSpPr>
          <p:nvPr>
            <p:ph type="subTitle" idx="1"/>
          </p:nvPr>
        </p:nvSpPr>
        <p:spPr>
          <a:xfrm>
            <a:off x="381000" y="762000"/>
            <a:ext cx="8458200" cy="3733800"/>
          </a:xfrm>
        </p:spPr>
        <p:txBody>
          <a:bodyPr>
            <a:normAutofit/>
          </a:bodyPr>
          <a:lstStyle/>
          <a:p>
            <a:pPr algn="l"/>
            <a:r>
              <a:rPr lang="en-US" sz="2400" i="1" dirty="0">
                <a:solidFill>
                  <a:srgbClr val="FF0000"/>
                </a:solidFill>
              </a:rPr>
              <a:t>Lecture 3:</a:t>
            </a:r>
            <a:r>
              <a:rPr lang="en-US" sz="2400" dirty="0">
                <a:solidFill>
                  <a:schemeClr val="tx1"/>
                </a:solidFill>
              </a:rPr>
              <a:t> </a:t>
            </a:r>
            <a:r>
              <a:rPr lang="en-US" sz="2400" i="1" dirty="0">
                <a:solidFill>
                  <a:srgbClr val="FF0000"/>
                </a:solidFill>
              </a:rPr>
              <a:t>Matrix</a:t>
            </a:r>
            <a:r>
              <a:rPr lang="en-US" sz="2200" i="1" dirty="0">
                <a:solidFill>
                  <a:schemeClr val="tx2"/>
                </a:solidFill>
              </a:rPr>
              <a:t> </a:t>
            </a:r>
          </a:p>
          <a:p>
            <a:pPr marL="457200" indent="-342900" algn="l">
              <a:buFont typeface="+mj-lt"/>
              <a:buAutoNum type="arabicPeriod"/>
              <a:tabLst>
                <a:tab pos="457200" algn="l"/>
              </a:tabLst>
            </a:pPr>
            <a:r>
              <a:rPr lang="en-US" sz="2000" i="1" dirty="0">
                <a:solidFill>
                  <a:schemeClr val="tx2"/>
                </a:solidFill>
              </a:rPr>
              <a:t>Polymer matrix</a:t>
            </a:r>
          </a:p>
          <a:p>
            <a:pPr algn="just"/>
            <a:r>
              <a:rPr lang="en-US" sz="1800" dirty="0">
                <a:solidFill>
                  <a:schemeClr val="tx1"/>
                </a:solidFill>
              </a:rPr>
              <a:t>A polymer is defined as a long-chain molecule containing one or more repeating units of atoms (Fig.1) joined together by strong covalent bonds. </a:t>
            </a:r>
          </a:p>
          <a:p>
            <a:pPr algn="just"/>
            <a:r>
              <a:rPr lang="en-US" sz="1800" dirty="0">
                <a:solidFill>
                  <a:schemeClr val="tx1"/>
                </a:solidFill>
              </a:rPr>
              <a:t>A polymeric material (called a plastic) is a collection of a large number of polymer molecules of similar chemical structure (but not of equal length). </a:t>
            </a:r>
          </a:p>
          <a:p>
            <a:pPr algn="just"/>
            <a:r>
              <a:rPr lang="en-US" sz="1800" dirty="0">
                <a:solidFill>
                  <a:schemeClr val="tx1"/>
                </a:solidFill>
              </a:rPr>
              <a:t>In the solid state, these molecules are frozen in space, either in a random fashion in amorphous polymers or in a mixture of random fashion and orderly fashion (folded chains) in </a:t>
            </a:r>
            <a:r>
              <a:rPr lang="en-US" sz="1800" dirty="0" err="1">
                <a:solidFill>
                  <a:schemeClr val="tx1"/>
                </a:solidFill>
              </a:rPr>
              <a:t>semicrystalline</a:t>
            </a:r>
            <a:r>
              <a:rPr lang="en-US" sz="1800" dirty="0">
                <a:solidFill>
                  <a:schemeClr val="tx1"/>
                </a:solidFill>
              </a:rPr>
              <a:t> polymers (Fig.2). However, on a submicroscopic scale, various segments in a polymer molecule may be in a state of random excitation. The frequency, intensity, and number of these segmental motions increase with increasing temperature, giving rise to the temperature dependent properties of a polymeric solid.</a:t>
            </a:r>
          </a:p>
        </p:txBody>
      </p:sp>
      <p:sp>
        <p:nvSpPr>
          <p:cNvPr id="4" name="Slide Number Placeholder 3"/>
          <p:cNvSpPr>
            <a:spLocks noGrp="1"/>
          </p:cNvSpPr>
          <p:nvPr>
            <p:ph type="sldNum" sz="quarter" idx="12"/>
          </p:nvPr>
        </p:nvSpPr>
        <p:spPr/>
        <p:txBody>
          <a:bodyPr/>
          <a:lstStyle/>
          <a:p>
            <a:fld id="{D88D4192-2753-4076-A185-6990D7EA4EDA}" type="slidenum">
              <a:rPr lang="en-US" smtClean="0"/>
              <a:t>5</a:t>
            </a:fld>
            <a:endParaRPr lang="en-US" dirty="0"/>
          </a:p>
        </p:txBody>
      </p:sp>
      <p:sp>
        <p:nvSpPr>
          <p:cNvPr id="5" name="Date Placeholder 4"/>
          <p:cNvSpPr>
            <a:spLocks noGrp="1"/>
          </p:cNvSpPr>
          <p:nvPr>
            <p:ph type="dt" sz="half" idx="10"/>
          </p:nvPr>
        </p:nvSpPr>
        <p:spPr/>
        <p:txBody>
          <a:bodyPr/>
          <a:lstStyle/>
          <a:p>
            <a:fld id="{D0EF88A6-7085-4034-9183-7DDB7227ED7B}" type="datetime1">
              <a:rPr lang="en-US" smtClean="0"/>
              <a:t>5/1/2019</a:t>
            </a:fld>
            <a:endParaRPr lang="en-US"/>
          </a:p>
        </p:txBody>
      </p:sp>
      <p:cxnSp>
        <p:nvCxnSpPr>
          <p:cNvPr id="8" name="Straight Connector 7"/>
          <p:cNvCxnSpPr/>
          <p:nvPr/>
        </p:nvCxnSpPr>
        <p:spPr>
          <a:xfrm>
            <a:off x="381000" y="685800"/>
            <a:ext cx="8458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 name="Group 6"/>
          <p:cNvGrpSpPr/>
          <p:nvPr/>
        </p:nvGrpSpPr>
        <p:grpSpPr>
          <a:xfrm>
            <a:off x="1371600" y="4572000"/>
            <a:ext cx="2114550" cy="1914235"/>
            <a:chOff x="1371600" y="4572000"/>
            <a:chExt cx="2114550" cy="1914235"/>
          </a:xfrm>
        </p:grpSpPr>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4572000"/>
              <a:ext cx="2114550" cy="16372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2181225" y="6209236"/>
              <a:ext cx="495300" cy="276999"/>
            </a:xfrm>
            <a:prstGeom prst="rect">
              <a:avLst/>
            </a:prstGeom>
            <a:noFill/>
          </p:spPr>
          <p:txBody>
            <a:bodyPr wrap="square" rtlCol="0">
              <a:spAutoFit/>
            </a:bodyPr>
            <a:lstStyle/>
            <a:p>
              <a:r>
                <a:rPr lang="en-US" sz="1200" dirty="0"/>
                <a:t>Fig.1</a:t>
              </a:r>
            </a:p>
          </p:txBody>
        </p:sp>
      </p:grpSp>
      <p:grpSp>
        <p:nvGrpSpPr>
          <p:cNvPr id="13" name="Group 12"/>
          <p:cNvGrpSpPr/>
          <p:nvPr/>
        </p:nvGrpSpPr>
        <p:grpSpPr>
          <a:xfrm>
            <a:off x="5029199" y="4677754"/>
            <a:ext cx="2305162" cy="1907712"/>
            <a:chOff x="5029199" y="4677754"/>
            <a:chExt cx="2305162" cy="1907712"/>
          </a:xfrm>
        </p:grpSpPr>
        <p:sp>
          <p:nvSpPr>
            <p:cNvPr id="12" name="TextBox 11"/>
            <p:cNvSpPr txBox="1"/>
            <p:nvPr/>
          </p:nvSpPr>
          <p:spPr>
            <a:xfrm>
              <a:off x="5029199" y="6123801"/>
              <a:ext cx="2305161" cy="461665"/>
            </a:xfrm>
            <a:prstGeom prst="rect">
              <a:avLst/>
            </a:prstGeom>
            <a:noFill/>
          </p:spPr>
          <p:txBody>
            <a:bodyPr wrap="square" rtlCol="0">
              <a:spAutoFit/>
            </a:bodyPr>
            <a:lstStyle/>
            <a:p>
              <a:pPr marL="342900" indent="-342900"/>
              <a:r>
                <a:rPr lang="en-US" sz="1200" dirty="0"/>
                <a:t>Fig.2 (a) amorphous polymers and (b) </a:t>
              </a:r>
              <a:r>
                <a:rPr lang="en-US" sz="1200" dirty="0" err="1"/>
                <a:t>semicrystalline</a:t>
              </a:r>
              <a:r>
                <a:rPr lang="en-US" sz="1200" dirty="0"/>
                <a:t> polymers </a:t>
              </a:r>
            </a:p>
          </p:txBody>
        </p:sp>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29200" y="4677754"/>
              <a:ext cx="2305161" cy="14182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591177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763000" cy="609599"/>
          </a:xfrm>
        </p:spPr>
        <p:txBody>
          <a:bodyPr>
            <a:normAutofit fontScale="90000"/>
          </a:bodyPr>
          <a:lstStyle/>
          <a:p>
            <a:r>
              <a:rPr lang="en-US" sz="1800" i="1" dirty="0"/>
              <a:t>Composite materials						</a:t>
            </a:r>
            <a:r>
              <a:rPr lang="en-US" sz="1800" i="1" dirty="0" err="1"/>
              <a:t>Wessam</a:t>
            </a:r>
            <a:r>
              <a:rPr lang="en-US" sz="1800" i="1" dirty="0"/>
              <a:t> Al </a:t>
            </a:r>
            <a:r>
              <a:rPr lang="en-US" sz="1800" i="1" dirty="0" err="1"/>
              <a:t>Azzawi</a:t>
            </a:r>
            <a:endParaRPr lang="en-US" sz="1800" i="1" dirty="0"/>
          </a:p>
        </p:txBody>
      </p:sp>
      <p:sp>
        <p:nvSpPr>
          <p:cNvPr id="3" name="Subtitle 2"/>
          <p:cNvSpPr>
            <a:spLocks noGrp="1"/>
          </p:cNvSpPr>
          <p:nvPr>
            <p:ph type="subTitle" idx="1"/>
          </p:nvPr>
        </p:nvSpPr>
        <p:spPr>
          <a:xfrm>
            <a:off x="381000" y="762000"/>
            <a:ext cx="8153400" cy="5410200"/>
          </a:xfrm>
        </p:spPr>
        <p:txBody>
          <a:bodyPr>
            <a:normAutofit/>
          </a:bodyPr>
          <a:lstStyle/>
          <a:p>
            <a:pPr algn="l"/>
            <a:r>
              <a:rPr lang="en-US" sz="2400" i="1" dirty="0">
                <a:solidFill>
                  <a:srgbClr val="FF0000"/>
                </a:solidFill>
              </a:rPr>
              <a:t>Lecture 3:</a:t>
            </a:r>
            <a:r>
              <a:rPr lang="en-US" sz="2400" dirty="0">
                <a:solidFill>
                  <a:schemeClr val="tx1"/>
                </a:solidFill>
              </a:rPr>
              <a:t> </a:t>
            </a:r>
            <a:r>
              <a:rPr lang="en-US" sz="2400" i="1" dirty="0">
                <a:solidFill>
                  <a:srgbClr val="FF0000"/>
                </a:solidFill>
              </a:rPr>
              <a:t>Matrix </a:t>
            </a:r>
          </a:p>
          <a:p>
            <a:pPr algn="l"/>
            <a:r>
              <a:rPr lang="en-US" sz="2000" i="1" dirty="0">
                <a:solidFill>
                  <a:schemeClr val="tx2"/>
                </a:solidFill>
              </a:rPr>
              <a:t>Thermoplastic and Thermoset Polymers:</a:t>
            </a:r>
          </a:p>
          <a:p>
            <a:pPr algn="just"/>
            <a:r>
              <a:rPr lang="en-US" sz="1800" dirty="0">
                <a:solidFill>
                  <a:schemeClr val="tx1"/>
                </a:solidFill>
              </a:rPr>
              <a:t>Polymers are divided into two broad categories: thermoplastics and thermosets. In a thermoplastic polymer, individual molecules are not chemically joined together (</a:t>
            </a:r>
            <a:r>
              <a:rPr lang="en-US" sz="1800" dirty="0" err="1">
                <a:solidFill>
                  <a:schemeClr val="tx1"/>
                </a:solidFill>
              </a:rPr>
              <a:t>Fig.a</a:t>
            </a:r>
            <a:r>
              <a:rPr lang="en-US" sz="1800" dirty="0">
                <a:solidFill>
                  <a:schemeClr val="tx1"/>
                </a:solidFill>
              </a:rPr>
              <a:t>). They are held in place by weak secondary bonds or intermolecular forces, such as van der Waals bonds and hydrogen bonds. With the application of heat, these secondary bonds in a solid thermoplastic polymer can be temporarily broken and the molecules can now be moved relative to each other or flow to a new configuration if pressure is applied on them. On cooling, the molecules can be frozen in their new configuration and the secondary bonds are restored, resulting in a new solid shape. Thus, a thermoplastic polymer can be heat-softened, melted, and reshaped (or </a:t>
            </a:r>
            <a:r>
              <a:rPr lang="en-US" sz="1800" dirty="0" err="1">
                <a:solidFill>
                  <a:schemeClr val="tx1"/>
                </a:solidFill>
              </a:rPr>
              <a:t>postformed</a:t>
            </a:r>
            <a:r>
              <a:rPr lang="en-US" sz="1800" dirty="0">
                <a:solidFill>
                  <a:schemeClr val="tx1"/>
                </a:solidFill>
              </a:rPr>
              <a:t>) as many times as desired.</a:t>
            </a:r>
          </a:p>
          <a:p>
            <a:pPr marL="914400" lvl="1" indent="-457200" algn="l">
              <a:buFont typeface="Arial" panose="020B0604020202020204" pitchFamily="34" charset="0"/>
              <a:buChar char="•"/>
            </a:pPr>
            <a:endParaRPr lang="en-US" sz="2000" dirty="0">
              <a:solidFill>
                <a:schemeClr val="tx1"/>
              </a:solidFill>
            </a:endParaRPr>
          </a:p>
          <a:p>
            <a:pPr marL="914400" lvl="1" indent="-457200" algn="l">
              <a:buFont typeface="Arial" panose="020B0604020202020204" pitchFamily="34" charset="0"/>
              <a:buChar char="•"/>
            </a:pPr>
            <a:endParaRPr lang="en-US" sz="2000" dirty="0">
              <a:solidFill>
                <a:schemeClr val="tx1"/>
              </a:solidFill>
            </a:endParaRPr>
          </a:p>
        </p:txBody>
      </p:sp>
      <p:sp>
        <p:nvSpPr>
          <p:cNvPr id="4" name="Slide Number Placeholder 3"/>
          <p:cNvSpPr>
            <a:spLocks noGrp="1"/>
          </p:cNvSpPr>
          <p:nvPr>
            <p:ph type="sldNum" sz="quarter" idx="12"/>
          </p:nvPr>
        </p:nvSpPr>
        <p:spPr/>
        <p:txBody>
          <a:bodyPr/>
          <a:lstStyle/>
          <a:p>
            <a:fld id="{D88D4192-2753-4076-A185-6990D7EA4EDA}" type="slidenum">
              <a:rPr lang="en-US" smtClean="0"/>
              <a:t>6</a:t>
            </a:fld>
            <a:endParaRPr lang="en-US" dirty="0"/>
          </a:p>
        </p:txBody>
      </p:sp>
      <p:sp>
        <p:nvSpPr>
          <p:cNvPr id="5" name="Date Placeholder 4"/>
          <p:cNvSpPr>
            <a:spLocks noGrp="1"/>
          </p:cNvSpPr>
          <p:nvPr>
            <p:ph type="dt" sz="half" idx="10"/>
          </p:nvPr>
        </p:nvSpPr>
        <p:spPr/>
        <p:txBody>
          <a:bodyPr/>
          <a:lstStyle/>
          <a:p>
            <a:fld id="{D0EF88A6-7085-4034-9183-7DDB7227ED7B}" type="datetime1">
              <a:rPr lang="en-US" smtClean="0"/>
              <a:t>5/1/2019</a:t>
            </a:fld>
            <a:endParaRPr lang="en-US"/>
          </a:p>
        </p:txBody>
      </p:sp>
      <p:cxnSp>
        <p:nvCxnSpPr>
          <p:cNvPr id="8" name="Straight Connector 7"/>
          <p:cNvCxnSpPr/>
          <p:nvPr/>
        </p:nvCxnSpPr>
        <p:spPr>
          <a:xfrm>
            <a:off x="381000" y="685800"/>
            <a:ext cx="8458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4267200"/>
            <a:ext cx="2695575" cy="1534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58694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763000" cy="609599"/>
          </a:xfrm>
        </p:spPr>
        <p:txBody>
          <a:bodyPr>
            <a:normAutofit fontScale="90000"/>
          </a:bodyPr>
          <a:lstStyle/>
          <a:p>
            <a:r>
              <a:rPr lang="en-US" sz="1800" i="1" dirty="0"/>
              <a:t>Composite materials						</a:t>
            </a:r>
            <a:r>
              <a:rPr lang="en-US" sz="1800" i="1" dirty="0" err="1"/>
              <a:t>Wessam</a:t>
            </a:r>
            <a:r>
              <a:rPr lang="en-US" sz="1800" i="1" dirty="0"/>
              <a:t> Al </a:t>
            </a:r>
            <a:r>
              <a:rPr lang="en-US" sz="1800" i="1" dirty="0" err="1"/>
              <a:t>Azzawi</a:t>
            </a:r>
            <a:endParaRPr lang="en-US" sz="1800" i="1" dirty="0"/>
          </a:p>
        </p:txBody>
      </p:sp>
      <p:sp>
        <p:nvSpPr>
          <p:cNvPr id="3" name="Subtitle 2"/>
          <p:cNvSpPr>
            <a:spLocks noGrp="1"/>
          </p:cNvSpPr>
          <p:nvPr>
            <p:ph type="subTitle" idx="1"/>
          </p:nvPr>
        </p:nvSpPr>
        <p:spPr>
          <a:xfrm>
            <a:off x="381000" y="762000"/>
            <a:ext cx="8458200" cy="5410200"/>
          </a:xfrm>
        </p:spPr>
        <p:txBody>
          <a:bodyPr>
            <a:normAutofit/>
          </a:bodyPr>
          <a:lstStyle/>
          <a:p>
            <a:pPr algn="l"/>
            <a:r>
              <a:rPr lang="en-US" sz="2400" i="1" dirty="0">
                <a:solidFill>
                  <a:srgbClr val="FF0000"/>
                </a:solidFill>
              </a:rPr>
              <a:t>Lecture 3:</a:t>
            </a:r>
            <a:r>
              <a:rPr lang="en-US" sz="2400" dirty="0">
                <a:solidFill>
                  <a:schemeClr val="tx1"/>
                </a:solidFill>
              </a:rPr>
              <a:t> </a:t>
            </a:r>
            <a:r>
              <a:rPr lang="en-US" sz="2400" i="1" dirty="0">
                <a:solidFill>
                  <a:srgbClr val="FF0000"/>
                </a:solidFill>
              </a:rPr>
              <a:t>Matrix</a:t>
            </a:r>
            <a:r>
              <a:rPr lang="en-US" sz="2200" i="1" dirty="0">
                <a:solidFill>
                  <a:schemeClr val="tx2"/>
                </a:solidFill>
              </a:rPr>
              <a:t> </a:t>
            </a:r>
          </a:p>
          <a:p>
            <a:pPr marL="225425" lvl="1" algn="just"/>
            <a:r>
              <a:rPr lang="en-US" sz="1800" dirty="0">
                <a:solidFill>
                  <a:schemeClr val="tx1"/>
                </a:solidFill>
              </a:rPr>
              <a:t>In a thermoset polymer, on the other hand, the molecules are chemically joined together by cross-links, forming a rigid, three-dimensional network structure (</a:t>
            </a:r>
            <a:r>
              <a:rPr lang="en-US" sz="1800" dirty="0" err="1">
                <a:solidFill>
                  <a:schemeClr val="tx1"/>
                </a:solidFill>
              </a:rPr>
              <a:t>Fig.b</a:t>
            </a:r>
            <a:r>
              <a:rPr lang="en-US" sz="1800" dirty="0">
                <a:solidFill>
                  <a:schemeClr val="tx1"/>
                </a:solidFill>
              </a:rPr>
              <a:t>). Once these cross-links are formed during the polymerization reaction (also called the curing reaction), the thermoset polymer cannot be melted by the application of heat. However, if the number of crosslinks is low, it may still be possible to soften them at elevated temperatures.</a:t>
            </a:r>
          </a:p>
          <a:p>
            <a:pPr marL="225425" lvl="1" algn="l"/>
            <a:endParaRPr lang="en-US" sz="2000" dirty="0">
              <a:solidFill>
                <a:schemeClr val="tx1"/>
              </a:solidFill>
            </a:endParaRPr>
          </a:p>
        </p:txBody>
      </p:sp>
      <p:sp>
        <p:nvSpPr>
          <p:cNvPr id="4" name="Slide Number Placeholder 3"/>
          <p:cNvSpPr>
            <a:spLocks noGrp="1"/>
          </p:cNvSpPr>
          <p:nvPr>
            <p:ph type="sldNum" sz="quarter" idx="12"/>
          </p:nvPr>
        </p:nvSpPr>
        <p:spPr/>
        <p:txBody>
          <a:bodyPr/>
          <a:lstStyle/>
          <a:p>
            <a:fld id="{D88D4192-2753-4076-A185-6990D7EA4EDA}" type="slidenum">
              <a:rPr lang="en-US" smtClean="0"/>
              <a:t>7</a:t>
            </a:fld>
            <a:endParaRPr lang="en-US" dirty="0"/>
          </a:p>
        </p:txBody>
      </p:sp>
      <p:sp>
        <p:nvSpPr>
          <p:cNvPr id="5" name="Date Placeholder 4"/>
          <p:cNvSpPr>
            <a:spLocks noGrp="1"/>
          </p:cNvSpPr>
          <p:nvPr>
            <p:ph type="dt" sz="half" idx="10"/>
          </p:nvPr>
        </p:nvSpPr>
        <p:spPr/>
        <p:txBody>
          <a:bodyPr/>
          <a:lstStyle/>
          <a:p>
            <a:fld id="{D0EF88A6-7085-4034-9183-7DDB7227ED7B}" type="datetime1">
              <a:rPr lang="en-US" smtClean="0"/>
              <a:t>5/1/2019</a:t>
            </a:fld>
            <a:endParaRPr lang="en-US"/>
          </a:p>
        </p:txBody>
      </p:sp>
      <p:cxnSp>
        <p:nvCxnSpPr>
          <p:cNvPr id="8" name="Straight Connector 7"/>
          <p:cNvCxnSpPr/>
          <p:nvPr/>
        </p:nvCxnSpPr>
        <p:spPr>
          <a:xfrm>
            <a:off x="381000" y="685800"/>
            <a:ext cx="8458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2895600"/>
            <a:ext cx="2847975" cy="1566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80771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763000" cy="609599"/>
          </a:xfrm>
        </p:spPr>
        <p:txBody>
          <a:bodyPr>
            <a:normAutofit fontScale="90000"/>
          </a:bodyPr>
          <a:lstStyle/>
          <a:p>
            <a:r>
              <a:rPr lang="en-US" sz="1800" i="1" dirty="0"/>
              <a:t>Composite materials						</a:t>
            </a:r>
            <a:r>
              <a:rPr lang="en-US" sz="1800" i="1" dirty="0" err="1"/>
              <a:t>Wessam</a:t>
            </a:r>
            <a:r>
              <a:rPr lang="en-US" sz="1800" i="1" dirty="0"/>
              <a:t> Al </a:t>
            </a:r>
            <a:r>
              <a:rPr lang="en-US" sz="1800" i="1" dirty="0" err="1"/>
              <a:t>Azzawi</a:t>
            </a:r>
            <a:endParaRPr lang="en-US" sz="1800" i="1" dirty="0"/>
          </a:p>
        </p:txBody>
      </p:sp>
      <p:sp>
        <p:nvSpPr>
          <p:cNvPr id="3" name="Subtitle 2"/>
          <p:cNvSpPr>
            <a:spLocks noGrp="1"/>
          </p:cNvSpPr>
          <p:nvPr>
            <p:ph type="subTitle" idx="1"/>
          </p:nvPr>
        </p:nvSpPr>
        <p:spPr>
          <a:xfrm>
            <a:off x="381000" y="762000"/>
            <a:ext cx="8458200" cy="5638800"/>
          </a:xfrm>
        </p:spPr>
        <p:txBody>
          <a:bodyPr>
            <a:normAutofit/>
          </a:bodyPr>
          <a:lstStyle/>
          <a:p>
            <a:pPr algn="l"/>
            <a:r>
              <a:rPr lang="en-US" sz="2400" i="1" dirty="0">
                <a:solidFill>
                  <a:srgbClr val="FF0000"/>
                </a:solidFill>
              </a:rPr>
              <a:t>Lecture 3:</a:t>
            </a:r>
            <a:r>
              <a:rPr lang="en-US" sz="2400" dirty="0">
                <a:solidFill>
                  <a:schemeClr val="tx1"/>
                </a:solidFill>
              </a:rPr>
              <a:t> </a:t>
            </a:r>
            <a:r>
              <a:rPr lang="en-US" sz="2400" i="1" dirty="0">
                <a:solidFill>
                  <a:srgbClr val="FF0000"/>
                </a:solidFill>
              </a:rPr>
              <a:t>Matrix</a:t>
            </a:r>
            <a:r>
              <a:rPr lang="en-US" sz="2200" i="1" dirty="0">
                <a:solidFill>
                  <a:schemeClr val="tx2"/>
                </a:solidFill>
              </a:rPr>
              <a:t> </a:t>
            </a:r>
          </a:p>
          <a:p>
            <a:pPr marL="0" lvl="1" algn="l"/>
            <a:r>
              <a:rPr lang="en-US" sz="2000" i="1" dirty="0">
                <a:solidFill>
                  <a:schemeClr val="tx2"/>
                </a:solidFill>
              </a:rPr>
              <a:t>Unique Characteristics of Polymers:</a:t>
            </a:r>
          </a:p>
          <a:p>
            <a:pPr marL="0" lvl="1" algn="just"/>
            <a:r>
              <a:rPr lang="en-US" sz="1800" dirty="0">
                <a:solidFill>
                  <a:schemeClr val="tx1"/>
                </a:solidFill>
              </a:rPr>
              <a:t>There are two unique characteristics of polymeric solids that are not observed in metals under ordinary conditions, namely, that their mechanical properties depend strongly on both the ambient temperature and the loading rate. Fig.3 schematically shows the general trends in the variation of tensile modulus of various types of polymers with temperature. Near the glass transition temperature, denoted by </a:t>
            </a:r>
            <a:r>
              <a:rPr lang="en-US" sz="1800" i="1" dirty="0" err="1">
                <a:solidFill>
                  <a:schemeClr val="tx1"/>
                </a:solidFill>
              </a:rPr>
              <a:t>Tg</a:t>
            </a:r>
            <a:r>
              <a:rPr lang="en-US" sz="1800" dirty="0">
                <a:solidFill>
                  <a:schemeClr val="tx1"/>
                </a:solidFill>
              </a:rPr>
              <a:t> in this diagram, the polymeric solid changes from a hard, sometimes brittle (glass-like) material to a soft, tough (leather-like) material. Over a temperature range around </a:t>
            </a:r>
            <a:r>
              <a:rPr lang="en-US" sz="1800" i="1" dirty="0" err="1">
                <a:solidFill>
                  <a:schemeClr val="tx1"/>
                </a:solidFill>
              </a:rPr>
              <a:t>Tg</a:t>
            </a:r>
            <a:r>
              <a:rPr lang="en-US" sz="1800" dirty="0">
                <a:solidFill>
                  <a:schemeClr val="tx1"/>
                </a:solidFill>
              </a:rPr>
              <a:t>, its modulus is reduced by as much as five orders of magnitude. </a:t>
            </a:r>
          </a:p>
          <a:p>
            <a:pPr marL="0" lvl="1" algn="just"/>
            <a:endParaRPr lang="en-US" sz="1800" dirty="0">
              <a:solidFill>
                <a:schemeClr val="tx1"/>
              </a:solidFill>
            </a:endParaRPr>
          </a:p>
          <a:p>
            <a:pPr marL="0" lvl="1" algn="just"/>
            <a:endParaRPr lang="en-US" sz="1800" dirty="0">
              <a:solidFill>
                <a:schemeClr val="tx1"/>
              </a:solidFill>
            </a:endParaRPr>
          </a:p>
          <a:p>
            <a:pPr marL="0" lvl="1" algn="just"/>
            <a:endParaRPr lang="en-US" sz="1800" dirty="0">
              <a:solidFill>
                <a:schemeClr val="tx1"/>
              </a:solidFill>
            </a:endParaRPr>
          </a:p>
          <a:p>
            <a:pPr marL="0" lvl="1" algn="just"/>
            <a:endParaRPr lang="en-US" sz="1800" dirty="0">
              <a:solidFill>
                <a:schemeClr val="tx1"/>
              </a:solidFill>
            </a:endParaRPr>
          </a:p>
          <a:p>
            <a:pPr marL="0" lvl="1" algn="just"/>
            <a:endParaRPr lang="en-US" sz="1800" dirty="0">
              <a:solidFill>
                <a:schemeClr val="tx1"/>
              </a:solidFill>
            </a:endParaRPr>
          </a:p>
          <a:p>
            <a:pPr lvl="1" indent="-457200" algn="just">
              <a:buFont typeface="+mj-lt"/>
              <a:buAutoNum type="arabicPeriod"/>
            </a:pPr>
            <a:endParaRPr lang="en-US" sz="2000" dirty="0">
              <a:solidFill>
                <a:schemeClr val="tx1"/>
              </a:solidFill>
            </a:endParaRPr>
          </a:p>
          <a:p>
            <a:pPr lvl="1" indent="-457200" algn="just">
              <a:buFont typeface="+mj-lt"/>
              <a:buAutoNum type="arabicPeriod"/>
            </a:pPr>
            <a:endParaRPr lang="en-US" sz="2000" dirty="0">
              <a:solidFill>
                <a:schemeClr val="tx1"/>
              </a:solidFill>
            </a:endParaRPr>
          </a:p>
          <a:p>
            <a:pPr lvl="1" indent="-457200" algn="just">
              <a:buFont typeface="+mj-lt"/>
              <a:buAutoNum type="arabicPeriod"/>
            </a:pPr>
            <a:endParaRPr lang="en-US" sz="2000" dirty="0">
              <a:solidFill>
                <a:schemeClr val="tx1"/>
              </a:solidFill>
            </a:endParaRPr>
          </a:p>
          <a:p>
            <a:pPr lvl="1" indent="-457200" algn="just">
              <a:buFont typeface="+mj-lt"/>
              <a:buAutoNum type="arabicPeriod"/>
            </a:pPr>
            <a:endParaRPr lang="en-US" sz="2000" dirty="0">
              <a:solidFill>
                <a:schemeClr val="tx1"/>
              </a:solidFill>
            </a:endParaRPr>
          </a:p>
        </p:txBody>
      </p:sp>
      <p:sp>
        <p:nvSpPr>
          <p:cNvPr id="4" name="Slide Number Placeholder 3"/>
          <p:cNvSpPr>
            <a:spLocks noGrp="1"/>
          </p:cNvSpPr>
          <p:nvPr>
            <p:ph type="sldNum" sz="quarter" idx="12"/>
          </p:nvPr>
        </p:nvSpPr>
        <p:spPr/>
        <p:txBody>
          <a:bodyPr/>
          <a:lstStyle/>
          <a:p>
            <a:fld id="{D88D4192-2753-4076-A185-6990D7EA4EDA}" type="slidenum">
              <a:rPr lang="en-US" smtClean="0"/>
              <a:t>8</a:t>
            </a:fld>
            <a:endParaRPr lang="en-US" dirty="0"/>
          </a:p>
        </p:txBody>
      </p:sp>
      <p:sp>
        <p:nvSpPr>
          <p:cNvPr id="5" name="Date Placeholder 4"/>
          <p:cNvSpPr>
            <a:spLocks noGrp="1"/>
          </p:cNvSpPr>
          <p:nvPr>
            <p:ph type="dt" sz="half" idx="10"/>
          </p:nvPr>
        </p:nvSpPr>
        <p:spPr/>
        <p:txBody>
          <a:bodyPr/>
          <a:lstStyle/>
          <a:p>
            <a:fld id="{D0EF88A6-7085-4034-9183-7DDB7227ED7B}" type="datetime1">
              <a:rPr lang="en-US" smtClean="0"/>
              <a:t>5/1/2019</a:t>
            </a:fld>
            <a:endParaRPr lang="en-US"/>
          </a:p>
        </p:txBody>
      </p:sp>
      <p:cxnSp>
        <p:nvCxnSpPr>
          <p:cNvPr id="8" name="Straight Connector 7"/>
          <p:cNvCxnSpPr/>
          <p:nvPr/>
        </p:nvCxnSpPr>
        <p:spPr>
          <a:xfrm>
            <a:off x="381000" y="685800"/>
            <a:ext cx="8458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3886200"/>
            <a:ext cx="5225935"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381000" y="5709047"/>
            <a:ext cx="8305800" cy="615553"/>
          </a:xfrm>
          <a:prstGeom prst="rect">
            <a:avLst/>
          </a:prstGeom>
          <a:noFill/>
        </p:spPr>
        <p:txBody>
          <a:bodyPr wrap="square" rtlCol="0">
            <a:spAutoFit/>
          </a:bodyPr>
          <a:lstStyle/>
          <a:p>
            <a:pPr marL="519113" indent="-504825" algn="just"/>
            <a:r>
              <a:rPr lang="en-US" dirty="0"/>
              <a:t>Fig.3 </a:t>
            </a:r>
            <a:r>
              <a:rPr lang="en-US" sz="1600" dirty="0"/>
              <a:t>Variation of tensile modulus with temperature for three different types of polymers: (a) amorphous thermoplastic, (b) </a:t>
            </a:r>
            <a:r>
              <a:rPr lang="en-US" sz="1600" dirty="0" err="1"/>
              <a:t>semicrystalline</a:t>
            </a:r>
            <a:r>
              <a:rPr lang="en-US" sz="1600" dirty="0"/>
              <a:t> thermoplastic, and (c) thermoset </a:t>
            </a:r>
          </a:p>
        </p:txBody>
      </p:sp>
    </p:spTree>
    <p:extLst>
      <p:ext uri="{BB962C8B-B14F-4D97-AF65-F5344CB8AC3E}">
        <p14:creationId xmlns:p14="http://schemas.microsoft.com/office/powerpoint/2010/main" val="2322276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763000" cy="609599"/>
          </a:xfrm>
        </p:spPr>
        <p:txBody>
          <a:bodyPr>
            <a:normAutofit fontScale="90000"/>
          </a:bodyPr>
          <a:lstStyle/>
          <a:p>
            <a:r>
              <a:rPr lang="en-US" sz="1800" i="1" dirty="0"/>
              <a:t>Composite materials						</a:t>
            </a:r>
            <a:r>
              <a:rPr lang="en-US" sz="1800" i="1" dirty="0" err="1"/>
              <a:t>Wessam</a:t>
            </a:r>
            <a:r>
              <a:rPr lang="en-US" sz="1800" i="1" dirty="0"/>
              <a:t> Al </a:t>
            </a:r>
            <a:r>
              <a:rPr lang="en-US" sz="1800" i="1" dirty="0" err="1"/>
              <a:t>Azzawi</a:t>
            </a:r>
            <a:endParaRPr lang="en-US" sz="1800" i="1" dirty="0"/>
          </a:p>
        </p:txBody>
      </p:sp>
      <p:sp>
        <p:nvSpPr>
          <p:cNvPr id="3" name="Subtitle 2"/>
          <p:cNvSpPr>
            <a:spLocks noGrp="1"/>
          </p:cNvSpPr>
          <p:nvPr>
            <p:ph type="subTitle" idx="1"/>
          </p:nvPr>
        </p:nvSpPr>
        <p:spPr>
          <a:xfrm>
            <a:off x="381000" y="762000"/>
            <a:ext cx="8534400" cy="5638800"/>
          </a:xfrm>
        </p:spPr>
        <p:txBody>
          <a:bodyPr>
            <a:normAutofit/>
          </a:bodyPr>
          <a:lstStyle/>
          <a:p>
            <a:pPr algn="l"/>
            <a:r>
              <a:rPr lang="en-US" sz="2400" i="1" dirty="0">
                <a:solidFill>
                  <a:srgbClr val="FF0000"/>
                </a:solidFill>
              </a:rPr>
              <a:t>Lecture 3:</a:t>
            </a:r>
            <a:r>
              <a:rPr lang="en-US" sz="2400" dirty="0">
                <a:solidFill>
                  <a:schemeClr val="tx1"/>
                </a:solidFill>
              </a:rPr>
              <a:t> </a:t>
            </a:r>
            <a:r>
              <a:rPr lang="en-US" sz="2400" i="1" dirty="0">
                <a:solidFill>
                  <a:srgbClr val="FF0000"/>
                </a:solidFill>
              </a:rPr>
              <a:t>Matrix</a:t>
            </a:r>
            <a:r>
              <a:rPr lang="en-US" sz="2200" i="1" dirty="0">
                <a:solidFill>
                  <a:schemeClr val="tx2"/>
                </a:solidFill>
              </a:rPr>
              <a:t> </a:t>
            </a:r>
          </a:p>
          <a:p>
            <a:pPr marL="0" lvl="1" algn="just"/>
            <a:r>
              <a:rPr lang="en-US" sz="2000" dirty="0">
                <a:solidFill>
                  <a:prstClr val="black"/>
                </a:solidFill>
              </a:rPr>
              <a:t>Near this temperature, the material is also highly viscoelastic. Thus, when an external load is applied, it exhibits an elastic deformation followed by a slow viscous deformation. With increasing temperature, the polymer changes into a rubber-like solid capable of undergoing large , elastic deformations under extern al loads.</a:t>
            </a:r>
          </a:p>
          <a:p>
            <a:pPr marL="0" lvl="1" algn="just"/>
            <a:r>
              <a:rPr lang="en-US" sz="2000" dirty="0">
                <a:solidFill>
                  <a:prstClr val="black"/>
                </a:solidFill>
              </a:rPr>
              <a:t>However, for a thermoset polymer, no melting occurs; instead, it chars and finally burns at very high temperatures. The glass transition temperature of a thermoset polymer can be controlled by varying the amount of cross-linking between the molecules. For very highly cross- linked polymers, the glass transition and the accompanying softening may not be observed.</a:t>
            </a:r>
          </a:p>
          <a:p>
            <a:pPr lvl="1" indent="-457200" algn="just">
              <a:buFont typeface="+mj-lt"/>
              <a:buAutoNum type="arabicPeriod"/>
            </a:pPr>
            <a:endParaRPr lang="en-US" sz="2000" dirty="0">
              <a:solidFill>
                <a:schemeClr val="tx1"/>
              </a:solidFill>
            </a:endParaRPr>
          </a:p>
          <a:p>
            <a:pPr lvl="1" indent="-457200" algn="just">
              <a:buFont typeface="+mj-lt"/>
              <a:buAutoNum type="arabicPeriod"/>
            </a:pPr>
            <a:endParaRPr lang="en-US" sz="2000" dirty="0">
              <a:solidFill>
                <a:schemeClr val="tx1"/>
              </a:solidFill>
            </a:endParaRPr>
          </a:p>
          <a:p>
            <a:pPr lvl="1" indent="-457200" algn="just">
              <a:buFont typeface="+mj-lt"/>
              <a:buAutoNum type="arabicPeriod"/>
            </a:pPr>
            <a:endParaRPr lang="en-US" sz="2000" dirty="0">
              <a:solidFill>
                <a:schemeClr val="tx1"/>
              </a:solidFill>
            </a:endParaRPr>
          </a:p>
        </p:txBody>
      </p:sp>
      <p:sp>
        <p:nvSpPr>
          <p:cNvPr id="4" name="Slide Number Placeholder 3"/>
          <p:cNvSpPr>
            <a:spLocks noGrp="1"/>
          </p:cNvSpPr>
          <p:nvPr>
            <p:ph type="sldNum" sz="quarter" idx="12"/>
          </p:nvPr>
        </p:nvSpPr>
        <p:spPr/>
        <p:txBody>
          <a:bodyPr/>
          <a:lstStyle/>
          <a:p>
            <a:fld id="{D88D4192-2753-4076-A185-6990D7EA4EDA}" type="slidenum">
              <a:rPr lang="en-US" smtClean="0"/>
              <a:t>9</a:t>
            </a:fld>
            <a:endParaRPr lang="en-US" dirty="0"/>
          </a:p>
        </p:txBody>
      </p:sp>
      <p:sp>
        <p:nvSpPr>
          <p:cNvPr id="5" name="Date Placeholder 4"/>
          <p:cNvSpPr>
            <a:spLocks noGrp="1"/>
          </p:cNvSpPr>
          <p:nvPr>
            <p:ph type="dt" sz="half" idx="10"/>
          </p:nvPr>
        </p:nvSpPr>
        <p:spPr/>
        <p:txBody>
          <a:bodyPr/>
          <a:lstStyle/>
          <a:p>
            <a:fld id="{D0EF88A6-7085-4034-9183-7DDB7227ED7B}" type="datetime1">
              <a:rPr lang="en-US" smtClean="0"/>
              <a:t>5/1/2019</a:t>
            </a:fld>
            <a:endParaRPr lang="en-US"/>
          </a:p>
        </p:txBody>
      </p:sp>
      <p:cxnSp>
        <p:nvCxnSpPr>
          <p:cNvPr id="8" name="Straight Connector 7"/>
          <p:cNvCxnSpPr/>
          <p:nvPr/>
        </p:nvCxnSpPr>
        <p:spPr>
          <a:xfrm>
            <a:off x="381000" y="685800"/>
            <a:ext cx="8458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4447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8442</TotalTime>
  <Words>2523</Words>
  <Application>Microsoft Office PowerPoint</Application>
  <PresentationFormat>On-screen Show (4:3)</PresentationFormat>
  <Paragraphs>196</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Wingdings</vt:lpstr>
      <vt:lpstr>Office Theme</vt:lpstr>
      <vt:lpstr>Composite materials      Wessam Al Azzawi</vt:lpstr>
      <vt:lpstr>Composite materials      Wessam Al Azzawi</vt:lpstr>
      <vt:lpstr>Composite materials      Wessam Al Azzawi</vt:lpstr>
      <vt:lpstr>Composite materials      Wessam Al Azzawi</vt:lpstr>
      <vt:lpstr>Composite materials      Wessam Al Azzawi</vt:lpstr>
      <vt:lpstr>Composite materials      Wessam Al Azzawi</vt:lpstr>
      <vt:lpstr>Composite materials      Wessam Al Azzawi</vt:lpstr>
      <vt:lpstr>Composite materials      Wessam Al Azzawi</vt:lpstr>
      <vt:lpstr>Composite materials      Wessam Al Azzawi</vt:lpstr>
      <vt:lpstr>Composite materials      Wessam Al Azzawi</vt:lpstr>
      <vt:lpstr>Composite materials      Wessam Al Azzawi</vt:lpstr>
      <vt:lpstr>Composite materials      Wessam Al Azzawi</vt:lpstr>
      <vt:lpstr>Composite materials      Wessam Al Azzawi</vt:lpstr>
      <vt:lpstr>Composite materials      Wessam Al Azzawi</vt:lpstr>
      <vt:lpstr>Composite materials      Wessam Al Azzawi</vt:lpstr>
      <vt:lpstr>Composite materials      Wessam Al Azzawi</vt:lpstr>
      <vt:lpstr>Composite materials      Wessam Al Azzawi</vt:lpstr>
      <vt:lpstr>Composite materials      Wessam Al Azzawi</vt:lpstr>
    </vt:vector>
  </TitlesOfParts>
  <Company>Enjoy My Fine Releases.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Theory of machines      Wessam Al Azzawi</dc:title>
  <dc:creator>Wessam</dc:creator>
  <cp:lastModifiedBy>Wessam</cp:lastModifiedBy>
  <cp:revision>273</cp:revision>
  <dcterms:created xsi:type="dcterms:W3CDTF">2018-10-06T04:41:10Z</dcterms:created>
  <dcterms:modified xsi:type="dcterms:W3CDTF">2019-05-01T14:25:21Z</dcterms:modified>
</cp:coreProperties>
</file>